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2" r:id="rId3"/>
    <p:sldId id="333" r:id="rId4"/>
    <p:sldId id="312" r:id="rId5"/>
    <p:sldId id="334" r:id="rId6"/>
    <p:sldId id="313" r:id="rId7"/>
    <p:sldId id="314" r:id="rId8"/>
    <p:sldId id="335" r:id="rId9"/>
    <p:sldId id="277" r:id="rId10"/>
    <p:sldId id="276" r:id="rId11"/>
    <p:sldId id="315" r:id="rId12"/>
    <p:sldId id="316" r:id="rId13"/>
    <p:sldId id="317" r:id="rId14"/>
    <p:sldId id="318" r:id="rId15"/>
    <p:sldId id="319" r:id="rId16"/>
    <p:sldId id="320" r:id="rId17"/>
    <p:sldId id="372" r:id="rId18"/>
    <p:sldId id="371" r:id="rId19"/>
    <p:sldId id="323" r:id="rId20"/>
    <p:sldId id="321" r:id="rId21"/>
    <p:sldId id="336" r:id="rId22"/>
    <p:sldId id="324" r:id="rId23"/>
    <p:sldId id="337" r:id="rId24"/>
    <p:sldId id="322" r:id="rId25"/>
    <p:sldId id="339" r:id="rId26"/>
    <p:sldId id="373" r:id="rId27"/>
    <p:sldId id="340" r:id="rId28"/>
    <p:sldId id="341" r:id="rId29"/>
    <p:sldId id="374" r:id="rId30"/>
    <p:sldId id="370" r:id="rId31"/>
    <p:sldId id="330" r:id="rId32"/>
    <p:sldId id="331" r:id="rId33"/>
    <p:sldId id="325" r:id="rId34"/>
    <p:sldId id="342" r:id="rId35"/>
    <p:sldId id="343" r:id="rId36"/>
    <p:sldId id="270" r:id="rId37"/>
    <p:sldId id="345" r:id="rId38"/>
    <p:sldId id="346" r:id="rId39"/>
    <p:sldId id="356" r:id="rId40"/>
    <p:sldId id="357" r:id="rId41"/>
    <p:sldId id="358" r:id="rId42"/>
    <p:sldId id="359" r:id="rId43"/>
    <p:sldId id="376" r:id="rId44"/>
    <p:sldId id="354" r:id="rId45"/>
    <p:sldId id="375" r:id="rId46"/>
    <p:sldId id="353" r:id="rId47"/>
    <p:sldId id="362" r:id="rId48"/>
    <p:sldId id="352" r:id="rId49"/>
    <p:sldId id="361" r:id="rId50"/>
    <p:sldId id="360" r:id="rId51"/>
    <p:sldId id="363" r:id="rId52"/>
    <p:sldId id="279" r:id="rId53"/>
    <p:sldId id="367" r:id="rId54"/>
    <p:sldId id="368" r:id="rId55"/>
    <p:sldId id="311" r:id="rId56"/>
    <p:sldId id="328" r:id="rId57"/>
    <p:sldId id="369" r:id="rId58"/>
    <p:sldId id="309" r:id="rId59"/>
    <p:sldId id="329" r:id="rId60"/>
    <p:sldId id="293"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13" autoAdjust="0"/>
    <p:restoredTop sz="94660"/>
  </p:normalViewPr>
  <p:slideViewPr>
    <p:cSldViewPr snapToGrid="0">
      <p:cViewPr varScale="1">
        <p:scale>
          <a:sx n="81" d="100"/>
          <a:sy n="81" d="100"/>
        </p:scale>
        <p:origin x="73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3379A3-E44B-49A9-8A30-57CCABC27F14}" type="doc">
      <dgm:prSet loTypeId="urn:microsoft.com/office/officeart/2005/8/layout/orgChart1" loCatId="hierarchy" qsTypeId="urn:microsoft.com/office/officeart/2005/8/quickstyle/simple1" qsCatId="simple" csTypeId="urn:microsoft.com/office/officeart/2005/8/colors/accent5_2" csCatId="accent5" phldr="1"/>
      <dgm:spPr/>
      <dgm:t>
        <a:bodyPr/>
        <a:lstStyle/>
        <a:p>
          <a:endParaRPr lang="zh-CN" altLang="en-US"/>
        </a:p>
      </dgm:t>
    </dgm:pt>
    <dgm:pt modelId="{9F376DB5-CA1B-40FE-BF51-A9409DA42DFA}">
      <dgm:prSet custT="1"/>
      <dgm:spPr/>
      <dgm:t>
        <a:bodyPr/>
        <a:lstStyle/>
        <a:p>
          <a:r>
            <a:rPr lang="zh-CN" altLang="en-US" sz="2400" b="1" dirty="0">
              <a:latin typeface="宋体" panose="02010600030101010101" pitchFamily="2" charset="-122"/>
              <a:ea typeface="宋体" panose="02010600030101010101" pitchFamily="2" charset="-122"/>
            </a:rPr>
            <a:t>项目使用对象：</a:t>
          </a:r>
        </a:p>
      </dgm:t>
    </dgm:pt>
    <dgm:pt modelId="{5CA9CF25-B6D3-4821-A4A3-ABA144733BF3}" type="parTrans" cxnId="{17F30E99-7F04-4382-85F7-A432B9E84AE4}">
      <dgm:prSet/>
      <dgm:spPr/>
      <dgm:t>
        <a:bodyPr/>
        <a:lstStyle/>
        <a:p>
          <a:endParaRPr lang="zh-CN" altLang="en-US" b="1">
            <a:latin typeface="宋体" panose="02010600030101010101" pitchFamily="2" charset="-122"/>
            <a:ea typeface="宋体" panose="02010600030101010101" pitchFamily="2" charset="-122"/>
          </a:endParaRPr>
        </a:p>
      </dgm:t>
    </dgm:pt>
    <dgm:pt modelId="{D93E1D70-1487-4DAC-8023-DAA9D059965F}" type="sibTrans" cxnId="{17F30E99-7F04-4382-85F7-A432B9E84AE4}">
      <dgm:prSet/>
      <dgm:spPr/>
      <dgm:t>
        <a:bodyPr/>
        <a:lstStyle/>
        <a:p>
          <a:endParaRPr lang="zh-CN" altLang="en-US" b="1">
            <a:latin typeface="宋体" panose="02010600030101010101" pitchFamily="2" charset="-122"/>
            <a:ea typeface="宋体" panose="02010600030101010101" pitchFamily="2" charset="-122"/>
          </a:endParaRPr>
        </a:p>
      </dgm:t>
    </dgm:pt>
    <dgm:pt modelId="{B56B67BA-FB4B-43A1-8795-36F676842C4B}">
      <dgm:prSet custT="1"/>
      <dgm:spPr/>
      <dgm:t>
        <a:bodyPr/>
        <a:lstStyle/>
        <a:p>
          <a:r>
            <a:rPr lang="zh-CN" altLang="en-US" sz="2000" b="1" dirty="0">
              <a:latin typeface="宋体" panose="02010600030101010101" pitchFamily="2" charset="-122"/>
              <a:ea typeface="宋体" panose="02010600030101010101" pitchFamily="2" charset="-122"/>
            </a:rPr>
            <a:t>平时有写日记或记录要点需求的人群如大学生；</a:t>
          </a:r>
        </a:p>
      </dgm:t>
    </dgm:pt>
    <dgm:pt modelId="{9D40EA84-F757-475D-909C-4867B55E3442}" type="parTrans" cxnId="{699A7F42-2C75-422D-B867-E2DF33C3620C}">
      <dgm:prSet/>
      <dgm:spPr/>
      <dgm:t>
        <a:bodyPr/>
        <a:lstStyle/>
        <a:p>
          <a:endParaRPr lang="zh-CN" altLang="en-US" b="1">
            <a:latin typeface="宋体" panose="02010600030101010101" pitchFamily="2" charset="-122"/>
            <a:ea typeface="宋体" panose="02010600030101010101" pitchFamily="2" charset="-122"/>
          </a:endParaRPr>
        </a:p>
      </dgm:t>
    </dgm:pt>
    <dgm:pt modelId="{74F28762-32AE-475B-91AE-FC5CAEEE5B11}" type="sibTrans" cxnId="{699A7F42-2C75-422D-B867-E2DF33C3620C}">
      <dgm:prSet/>
      <dgm:spPr/>
      <dgm:t>
        <a:bodyPr/>
        <a:lstStyle/>
        <a:p>
          <a:endParaRPr lang="zh-CN" altLang="en-US" b="1">
            <a:latin typeface="宋体" panose="02010600030101010101" pitchFamily="2" charset="-122"/>
            <a:ea typeface="宋体" panose="02010600030101010101" pitchFamily="2" charset="-122"/>
          </a:endParaRPr>
        </a:p>
      </dgm:t>
    </dgm:pt>
    <dgm:pt modelId="{458E2323-A909-4750-8249-E6EEF1F19FA3}">
      <dgm:prSet custT="1"/>
      <dgm:spPr/>
      <dgm:t>
        <a:bodyPr/>
        <a:lstStyle/>
        <a:p>
          <a:r>
            <a:rPr lang="zh-CN" altLang="en-US" sz="2000" b="1" dirty="0">
              <a:latin typeface="宋体" panose="02010600030101010101" pitchFamily="2" charset="-122"/>
              <a:ea typeface="宋体" panose="02010600030101010101" pitchFamily="2" charset="-122"/>
            </a:rPr>
            <a:t>想在有碎片化时间中陶冶情操的人群；</a:t>
          </a:r>
          <a:endParaRPr lang="zh-CN" altLang="en-US" sz="2300" b="1" dirty="0">
            <a:latin typeface="宋体" panose="02010600030101010101" pitchFamily="2" charset="-122"/>
            <a:ea typeface="宋体" panose="02010600030101010101" pitchFamily="2" charset="-122"/>
          </a:endParaRPr>
        </a:p>
      </dgm:t>
    </dgm:pt>
    <dgm:pt modelId="{D2636B61-3001-4CD4-9CD9-0FB91B0CF34F}" type="parTrans" cxnId="{A8BF40BF-F470-4BDE-9E97-6DD995D1F65D}">
      <dgm:prSet/>
      <dgm:spPr/>
      <dgm:t>
        <a:bodyPr/>
        <a:lstStyle/>
        <a:p>
          <a:endParaRPr lang="zh-CN" altLang="en-US" b="1">
            <a:latin typeface="宋体" panose="02010600030101010101" pitchFamily="2" charset="-122"/>
            <a:ea typeface="宋体" panose="02010600030101010101" pitchFamily="2" charset="-122"/>
          </a:endParaRPr>
        </a:p>
      </dgm:t>
    </dgm:pt>
    <dgm:pt modelId="{CD2A2D7C-AAE0-4372-8402-241A9E8124D7}" type="sibTrans" cxnId="{A8BF40BF-F470-4BDE-9E97-6DD995D1F65D}">
      <dgm:prSet/>
      <dgm:spPr/>
      <dgm:t>
        <a:bodyPr/>
        <a:lstStyle/>
        <a:p>
          <a:endParaRPr lang="zh-CN" altLang="en-US" b="1">
            <a:latin typeface="宋体" panose="02010600030101010101" pitchFamily="2" charset="-122"/>
            <a:ea typeface="宋体" panose="02010600030101010101" pitchFamily="2" charset="-122"/>
          </a:endParaRPr>
        </a:p>
      </dgm:t>
    </dgm:pt>
    <dgm:pt modelId="{11FDD07A-6680-4372-86A7-FA157E2F4774}">
      <dgm:prSet custT="1"/>
      <dgm:spPr/>
      <dgm:t>
        <a:bodyPr/>
        <a:lstStyle/>
        <a:p>
          <a:r>
            <a:rPr lang="zh-CN" altLang="en-US" sz="2000" b="1" dirty="0">
              <a:latin typeface="宋体" panose="02010600030101010101" pitchFamily="2" charset="-122"/>
              <a:ea typeface="宋体" panose="02010600030101010101" pitchFamily="2" charset="-122"/>
            </a:rPr>
            <a:t>有简单文学作品创作需求的人群；</a:t>
          </a:r>
        </a:p>
      </dgm:t>
    </dgm:pt>
    <dgm:pt modelId="{1C83B3E1-6910-4320-954B-D6F5BFD668B2}" type="parTrans" cxnId="{B20CBE8B-4ACD-40CD-B73E-268EB2012C9F}">
      <dgm:prSet/>
      <dgm:spPr/>
      <dgm:t>
        <a:bodyPr/>
        <a:lstStyle/>
        <a:p>
          <a:endParaRPr lang="zh-CN" altLang="en-US" b="1">
            <a:latin typeface="宋体" panose="02010600030101010101" pitchFamily="2" charset="-122"/>
            <a:ea typeface="宋体" panose="02010600030101010101" pitchFamily="2" charset="-122"/>
          </a:endParaRPr>
        </a:p>
      </dgm:t>
    </dgm:pt>
    <dgm:pt modelId="{0EA8161E-4C9D-4B22-8B6E-A4B9BA0C185E}" type="sibTrans" cxnId="{B20CBE8B-4ACD-40CD-B73E-268EB2012C9F}">
      <dgm:prSet/>
      <dgm:spPr/>
      <dgm:t>
        <a:bodyPr/>
        <a:lstStyle/>
        <a:p>
          <a:endParaRPr lang="zh-CN" altLang="en-US" b="1">
            <a:latin typeface="宋体" panose="02010600030101010101" pitchFamily="2" charset="-122"/>
            <a:ea typeface="宋体" panose="02010600030101010101" pitchFamily="2" charset="-122"/>
          </a:endParaRPr>
        </a:p>
      </dgm:t>
    </dgm:pt>
    <dgm:pt modelId="{71B696DC-D26B-42C8-A3E2-6D03EFB8E656}">
      <dgm:prSet custT="1"/>
      <dgm:spPr/>
      <dgm:t>
        <a:bodyPr/>
        <a:lstStyle/>
        <a:p>
          <a:r>
            <a:rPr lang="zh-CN" altLang="en-US" sz="2000" b="1" dirty="0">
              <a:latin typeface="宋体" panose="02010600030101010101" pitchFamily="2" charset="-122"/>
              <a:ea typeface="宋体" panose="02010600030101010101" pitchFamily="2" charset="-122"/>
            </a:rPr>
            <a:t>有阅读文章或作品习惯的人群。</a:t>
          </a:r>
        </a:p>
      </dgm:t>
    </dgm:pt>
    <dgm:pt modelId="{1A7D2564-572C-4854-9655-A747EFB0020D}" type="parTrans" cxnId="{7CF85CCE-707C-47A4-BEEB-01EBE18B684B}">
      <dgm:prSet/>
      <dgm:spPr/>
      <dgm:t>
        <a:bodyPr/>
        <a:lstStyle/>
        <a:p>
          <a:endParaRPr lang="zh-CN" altLang="en-US" b="1">
            <a:latin typeface="宋体" panose="02010600030101010101" pitchFamily="2" charset="-122"/>
            <a:ea typeface="宋体" panose="02010600030101010101" pitchFamily="2" charset="-122"/>
          </a:endParaRPr>
        </a:p>
      </dgm:t>
    </dgm:pt>
    <dgm:pt modelId="{22F48666-C4DD-4B9D-9AC5-CA721C48E7AB}" type="sibTrans" cxnId="{7CF85CCE-707C-47A4-BEEB-01EBE18B684B}">
      <dgm:prSet/>
      <dgm:spPr/>
      <dgm:t>
        <a:bodyPr/>
        <a:lstStyle/>
        <a:p>
          <a:endParaRPr lang="zh-CN" altLang="en-US" b="1">
            <a:latin typeface="宋体" panose="02010600030101010101" pitchFamily="2" charset="-122"/>
            <a:ea typeface="宋体" panose="02010600030101010101" pitchFamily="2" charset="-122"/>
          </a:endParaRPr>
        </a:p>
      </dgm:t>
    </dgm:pt>
    <dgm:pt modelId="{5D26FAB3-FAAC-43CD-92D3-43E57DBDBC57}" type="pres">
      <dgm:prSet presAssocID="{F43379A3-E44B-49A9-8A30-57CCABC27F14}" presName="hierChild1" presStyleCnt="0">
        <dgm:presLayoutVars>
          <dgm:orgChart val="1"/>
          <dgm:chPref val="1"/>
          <dgm:dir/>
          <dgm:animOne val="branch"/>
          <dgm:animLvl val="lvl"/>
          <dgm:resizeHandles/>
        </dgm:presLayoutVars>
      </dgm:prSet>
      <dgm:spPr/>
    </dgm:pt>
    <dgm:pt modelId="{41DA6B77-5D75-4D05-8867-8B2DF1937B2D}" type="pres">
      <dgm:prSet presAssocID="{9F376DB5-CA1B-40FE-BF51-A9409DA42DFA}" presName="hierRoot1" presStyleCnt="0">
        <dgm:presLayoutVars>
          <dgm:hierBranch val="init"/>
        </dgm:presLayoutVars>
      </dgm:prSet>
      <dgm:spPr/>
    </dgm:pt>
    <dgm:pt modelId="{ED46CD9B-E7AB-4465-9599-3C8C1765FB91}" type="pres">
      <dgm:prSet presAssocID="{9F376DB5-CA1B-40FE-BF51-A9409DA42DFA}" presName="rootComposite1" presStyleCnt="0"/>
      <dgm:spPr/>
    </dgm:pt>
    <dgm:pt modelId="{F10E65F1-6D73-4550-8E64-0F9698563CEA}" type="pres">
      <dgm:prSet presAssocID="{9F376DB5-CA1B-40FE-BF51-A9409DA42DFA}" presName="rootText1" presStyleLbl="node0" presStyleIdx="0" presStyleCnt="1" custScaleX="140377" custScaleY="74303" custLinFactNeighborX="0" custLinFactNeighborY="-39561">
        <dgm:presLayoutVars>
          <dgm:chPref val="3"/>
        </dgm:presLayoutVars>
      </dgm:prSet>
      <dgm:spPr/>
    </dgm:pt>
    <dgm:pt modelId="{8E22D7EB-91EC-454F-B6F4-AD8E491DC653}" type="pres">
      <dgm:prSet presAssocID="{9F376DB5-CA1B-40FE-BF51-A9409DA42DFA}" presName="rootConnector1" presStyleLbl="node1" presStyleIdx="0" presStyleCnt="0"/>
      <dgm:spPr/>
    </dgm:pt>
    <dgm:pt modelId="{5A375164-C23A-48A8-A52E-11C5E5DC47FB}" type="pres">
      <dgm:prSet presAssocID="{9F376DB5-CA1B-40FE-BF51-A9409DA42DFA}" presName="hierChild2" presStyleCnt="0"/>
      <dgm:spPr/>
    </dgm:pt>
    <dgm:pt modelId="{46C2E344-17E6-4F8B-90A3-F7538891A88E}" type="pres">
      <dgm:prSet presAssocID="{9D40EA84-F757-475D-909C-4867B55E3442}" presName="Name37" presStyleLbl="parChTrans1D2" presStyleIdx="0" presStyleCnt="4"/>
      <dgm:spPr/>
    </dgm:pt>
    <dgm:pt modelId="{6222036C-FE8F-43B3-8F88-C348B6B6D4F6}" type="pres">
      <dgm:prSet presAssocID="{B56B67BA-FB4B-43A1-8795-36F676842C4B}" presName="hierRoot2" presStyleCnt="0">
        <dgm:presLayoutVars>
          <dgm:hierBranch val="init"/>
        </dgm:presLayoutVars>
      </dgm:prSet>
      <dgm:spPr/>
    </dgm:pt>
    <dgm:pt modelId="{1697AF6A-DD1C-490A-9CE8-811A7051CD4A}" type="pres">
      <dgm:prSet presAssocID="{B56B67BA-FB4B-43A1-8795-36F676842C4B}" presName="rootComposite" presStyleCnt="0"/>
      <dgm:spPr/>
    </dgm:pt>
    <dgm:pt modelId="{EC91715D-358E-46CB-B623-03FA98E9E3BC}" type="pres">
      <dgm:prSet presAssocID="{B56B67BA-FB4B-43A1-8795-36F676842C4B}" presName="rootText" presStyleLbl="node2" presStyleIdx="0" presStyleCnt="4" custScaleX="129786" custScaleY="115150">
        <dgm:presLayoutVars>
          <dgm:chPref val="3"/>
        </dgm:presLayoutVars>
      </dgm:prSet>
      <dgm:spPr/>
    </dgm:pt>
    <dgm:pt modelId="{60DB664D-5D84-4F36-8E66-34ABD572098A}" type="pres">
      <dgm:prSet presAssocID="{B56B67BA-FB4B-43A1-8795-36F676842C4B}" presName="rootConnector" presStyleLbl="node2" presStyleIdx="0" presStyleCnt="4"/>
      <dgm:spPr/>
    </dgm:pt>
    <dgm:pt modelId="{E5CA8E45-BE6A-4CD6-8AE3-37E950CCAD49}" type="pres">
      <dgm:prSet presAssocID="{B56B67BA-FB4B-43A1-8795-36F676842C4B}" presName="hierChild4" presStyleCnt="0"/>
      <dgm:spPr/>
    </dgm:pt>
    <dgm:pt modelId="{DCCE81DC-3C8F-4B95-AD17-14D7BA97C841}" type="pres">
      <dgm:prSet presAssocID="{B56B67BA-FB4B-43A1-8795-36F676842C4B}" presName="hierChild5" presStyleCnt="0"/>
      <dgm:spPr/>
    </dgm:pt>
    <dgm:pt modelId="{76B8F4C8-A874-4659-8F57-75F99D879A2D}" type="pres">
      <dgm:prSet presAssocID="{D2636B61-3001-4CD4-9CD9-0FB91B0CF34F}" presName="Name37" presStyleLbl="parChTrans1D2" presStyleIdx="1" presStyleCnt="4"/>
      <dgm:spPr/>
    </dgm:pt>
    <dgm:pt modelId="{AD88BC92-3981-424A-B27D-EBDA825D2827}" type="pres">
      <dgm:prSet presAssocID="{458E2323-A909-4750-8249-E6EEF1F19FA3}" presName="hierRoot2" presStyleCnt="0">
        <dgm:presLayoutVars>
          <dgm:hierBranch val="init"/>
        </dgm:presLayoutVars>
      </dgm:prSet>
      <dgm:spPr/>
    </dgm:pt>
    <dgm:pt modelId="{809323A2-3522-491C-8BA4-93FE6EF2EA27}" type="pres">
      <dgm:prSet presAssocID="{458E2323-A909-4750-8249-E6EEF1F19FA3}" presName="rootComposite" presStyleCnt="0"/>
      <dgm:spPr/>
    </dgm:pt>
    <dgm:pt modelId="{EB638A0B-5651-4425-9F73-009E20AEEF45}" type="pres">
      <dgm:prSet presAssocID="{458E2323-A909-4750-8249-E6EEF1F19FA3}" presName="rootText" presStyleLbl="node2" presStyleIdx="1" presStyleCnt="4" custScaleX="129727" custScaleY="112797">
        <dgm:presLayoutVars>
          <dgm:chPref val="3"/>
        </dgm:presLayoutVars>
      </dgm:prSet>
      <dgm:spPr/>
    </dgm:pt>
    <dgm:pt modelId="{45447E6C-9C73-41A3-BB4D-734DDA347E7B}" type="pres">
      <dgm:prSet presAssocID="{458E2323-A909-4750-8249-E6EEF1F19FA3}" presName="rootConnector" presStyleLbl="node2" presStyleIdx="1" presStyleCnt="4"/>
      <dgm:spPr/>
    </dgm:pt>
    <dgm:pt modelId="{0CFD2403-6AC4-43B0-A0CC-594480B98824}" type="pres">
      <dgm:prSet presAssocID="{458E2323-A909-4750-8249-E6EEF1F19FA3}" presName="hierChild4" presStyleCnt="0"/>
      <dgm:spPr/>
    </dgm:pt>
    <dgm:pt modelId="{A5AD2A24-38EA-49CB-9EE1-09339AB9EB19}" type="pres">
      <dgm:prSet presAssocID="{458E2323-A909-4750-8249-E6EEF1F19FA3}" presName="hierChild5" presStyleCnt="0"/>
      <dgm:spPr/>
    </dgm:pt>
    <dgm:pt modelId="{824B0522-E611-4CA0-BD48-8D20F927DDAA}" type="pres">
      <dgm:prSet presAssocID="{1C83B3E1-6910-4320-954B-D6F5BFD668B2}" presName="Name37" presStyleLbl="parChTrans1D2" presStyleIdx="2" presStyleCnt="4"/>
      <dgm:spPr/>
    </dgm:pt>
    <dgm:pt modelId="{C09635CF-AB50-4AC2-B343-798E9DF70760}" type="pres">
      <dgm:prSet presAssocID="{11FDD07A-6680-4372-86A7-FA157E2F4774}" presName="hierRoot2" presStyleCnt="0">
        <dgm:presLayoutVars>
          <dgm:hierBranch val="init"/>
        </dgm:presLayoutVars>
      </dgm:prSet>
      <dgm:spPr/>
    </dgm:pt>
    <dgm:pt modelId="{9CFC7AF5-2EC1-44CE-82DB-D4CF99C0E2E7}" type="pres">
      <dgm:prSet presAssocID="{11FDD07A-6680-4372-86A7-FA157E2F4774}" presName="rootComposite" presStyleCnt="0"/>
      <dgm:spPr/>
    </dgm:pt>
    <dgm:pt modelId="{7FFE3AC8-FDAA-4024-94B7-E81158E4E2C0}" type="pres">
      <dgm:prSet presAssocID="{11FDD07A-6680-4372-86A7-FA157E2F4774}" presName="rootText" presStyleLbl="node2" presStyleIdx="2" presStyleCnt="4" custScaleX="126514" custScaleY="114772">
        <dgm:presLayoutVars>
          <dgm:chPref val="3"/>
        </dgm:presLayoutVars>
      </dgm:prSet>
      <dgm:spPr/>
    </dgm:pt>
    <dgm:pt modelId="{97900666-238D-4491-AB31-525FB2C8E9B7}" type="pres">
      <dgm:prSet presAssocID="{11FDD07A-6680-4372-86A7-FA157E2F4774}" presName="rootConnector" presStyleLbl="node2" presStyleIdx="2" presStyleCnt="4"/>
      <dgm:spPr/>
    </dgm:pt>
    <dgm:pt modelId="{DD9F4206-34BD-49CF-AD12-4DBA7F1B7F62}" type="pres">
      <dgm:prSet presAssocID="{11FDD07A-6680-4372-86A7-FA157E2F4774}" presName="hierChild4" presStyleCnt="0"/>
      <dgm:spPr/>
    </dgm:pt>
    <dgm:pt modelId="{9F33141E-3747-4CE5-9FFB-450D66B810B1}" type="pres">
      <dgm:prSet presAssocID="{11FDD07A-6680-4372-86A7-FA157E2F4774}" presName="hierChild5" presStyleCnt="0"/>
      <dgm:spPr/>
    </dgm:pt>
    <dgm:pt modelId="{9206CE7A-C64E-451B-B9A1-33A99467E4B3}" type="pres">
      <dgm:prSet presAssocID="{1A7D2564-572C-4854-9655-A747EFB0020D}" presName="Name37" presStyleLbl="parChTrans1D2" presStyleIdx="3" presStyleCnt="4"/>
      <dgm:spPr/>
    </dgm:pt>
    <dgm:pt modelId="{F3EF85A9-2D4D-4B11-9C81-9ED4E6C61658}" type="pres">
      <dgm:prSet presAssocID="{71B696DC-D26B-42C8-A3E2-6D03EFB8E656}" presName="hierRoot2" presStyleCnt="0">
        <dgm:presLayoutVars>
          <dgm:hierBranch val="init"/>
        </dgm:presLayoutVars>
      </dgm:prSet>
      <dgm:spPr/>
    </dgm:pt>
    <dgm:pt modelId="{1F20335B-44A3-4FA5-917C-1128E3198A47}" type="pres">
      <dgm:prSet presAssocID="{71B696DC-D26B-42C8-A3E2-6D03EFB8E656}" presName="rootComposite" presStyleCnt="0"/>
      <dgm:spPr/>
    </dgm:pt>
    <dgm:pt modelId="{DF06F3F5-D6D6-4D7C-89FC-496F05E9D1E3}" type="pres">
      <dgm:prSet presAssocID="{71B696DC-D26B-42C8-A3E2-6D03EFB8E656}" presName="rootText" presStyleLbl="node2" presStyleIdx="3" presStyleCnt="4" custScaleX="120821" custScaleY="116436">
        <dgm:presLayoutVars>
          <dgm:chPref val="3"/>
        </dgm:presLayoutVars>
      </dgm:prSet>
      <dgm:spPr/>
    </dgm:pt>
    <dgm:pt modelId="{D806AF34-CABD-49AC-B846-BD305A94B299}" type="pres">
      <dgm:prSet presAssocID="{71B696DC-D26B-42C8-A3E2-6D03EFB8E656}" presName="rootConnector" presStyleLbl="node2" presStyleIdx="3" presStyleCnt="4"/>
      <dgm:spPr/>
    </dgm:pt>
    <dgm:pt modelId="{B8F6F20F-AC13-4FEA-9835-94E110ECCEBE}" type="pres">
      <dgm:prSet presAssocID="{71B696DC-D26B-42C8-A3E2-6D03EFB8E656}" presName="hierChild4" presStyleCnt="0"/>
      <dgm:spPr/>
    </dgm:pt>
    <dgm:pt modelId="{43457C55-016E-4E32-9171-90C8E4D6D3B1}" type="pres">
      <dgm:prSet presAssocID="{71B696DC-D26B-42C8-A3E2-6D03EFB8E656}" presName="hierChild5" presStyleCnt="0"/>
      <dgm:spPr/>
    </dgm:pt>
    <dgm:pt modelId="{E30F6AE5-349F-43C3-A5C3-9106DC712B28}" type="pres">
      <dgm:prSet presAssocID="{9F376DB5-CA1B-40FE-BF51-A9409DA42DFA}" presName="hierChild3" presStyleCnt="0"/>
      <dgm:spPr/>
    </dgm:pt>
  </dgm:ptLst>
  <dgm:cxnLst>
    <dgm:cxn modelId="{8E075D11-D6D7-43AF-86CE-1026BC5C9D18}" type="presOf" srcId="{F43379A3-E44B-49A9-8A30-57CCABC27F14}" destId="{5D26FAB3-FAAC-43CD-92D3-43E57DBDBC57}" srcOrd="0" destOrd="0" presId="urn:microsoft.com/office/officeart/2005/8/layout/orgChart1"/>
    <dgm:cxn modelId="{3673FF20-123A-435E-897D-B9C790CEDA08}" type="presOf" srcId="{B56B67BA-FB4B-43A1-8795-36F676842C4B}" destId="{EC91715D-358E-46CB-B623-03FA98E9E3BC}" srcOrd="0" destOrd="0" presId="urn:microsoft.com/office/officeart/2005/8/layout/orgChart1"/>
    <dgm:cxn modelId="{DB180E24-DB27-4FDA-AD89-3A036C4AF51C}" type="presOf" srcId="{11FDD07A-6680-4372-86A7-FA157E2F4774}" destId="{7FFE3AC8-FDAA-4024-94B7-E81158E4E2C0}" srcOrd="0" destOrd="0" presId="urn:microsoft.com/office/officeart/2005/8/layout/orgChart1"/>
    <dgm:cxn modelId="{699A7F42-2C75-422D-B867-E2DF33C3620C}" srcId="{9F376DB5-CA1B-40FE-BF51-A9409DA42DFA}" destId="{B56B67BA-FB4B-43A1-8795-36F676842C4B}" srcOrd="0" destOrd="0" parTransId="{9D40EA84-F757-475D-909C-4867B55E3442}" sibTransId="{74F28762-32AE-475B-91AE-FC5CAEEE5B11}"/>
    <dgm:cxn modelId="{35357743-EEF6-4275-AA7B-4E46B4520FD1}" type="presOf" srcId="{1C83B3E1-6910-4320-954B-D6F5BFD668B2}" destId="{824B0522-E611-4CA0-BD48-8D20F927DDAA}" srcOrd="0" destOrd="0" presId="urn:microsoft.com/office/officeart/2005/8/layout/orgChart1"/>
    <dgm:cxn modelId="{E14BD369-AACB-4E80-839F-EB159B665BAB}" type="presOf" srcId="{458E2323-A909-4750-8249-E6EEF1F19FA3}" destId="{45447E6C-9C73-41A3-BB4D-734DDA347E7B}" srcOrd="1" destOrd="0" presId="urn:microsoft.com/office/officeart/2005/8/layout/orgChart1"/>
    <dgm:cxn modelId="{F09DFD4C-A91F-49CC-A513-47252D6DBFAD}" type="presOf" srcId="{9F376DB5-CA1B-40FE-BF51-A9409DA42DFA}" destId="{8E22D7EB-91EC-454F-B6F4-AD8E491DC653}" srcOrd="1" destOrd="0" presId="urn:microsoft.com/office/officeart/2005/8/layout/orgChart1"/>
    <dgm:cxn modelId="{45146570-6058-4E8B-AF9C-A9B605B1A40E}" type="presOf" srcId="{9D40EA84-F757-475D-909C-4867B55E3442}" destId="{46C2E344-17E6-4F8B-90A3-F7538891A88E}" srcOrd="0" destOrd="0" presId="urn:microsoft.com/office/officeart/2005/8/layout/orgChart1"/>
    <dgm:cxn modelId="{8FAB1273-3B45-41DC-B5EA-60FCE1F2707F}" type="presOf" srcId="{D2636B61-3001-4CD4-9CD9-0FB91B0CF34F}" destId="{76B8F4C8-A874-4659-8F57-75F99D879A2D}" srcOrd="0" destOrd="0" presId="urn:microsoft.com/office/officeart/2005/8/layout/orgChart1"/>
    <dgm:cxn modelId="{2C434379-C3A2-412A-9868-2F30B68B0C05}" type="presOf" srcId="{9F376DB5-CA1B-40FE-BF51-A9409DA42DFA}" destId="{F10E65F1-6D73-4550-8E64-0F9698563CEA}" srcOrd="0" destOrd="0" presId="urn:microsoft.com/office/officeart/2005/8/layout/orgChart1"/>
    <dgm:cxn modelId="{6A14CC7A-9BD1-40A1-8772-BE731E60447B}" type="presOf" srcId="{458E2323-A909-4750-8249-E6EEF1F19FA3}" destId="{EB638A0B-5651-4425-9F73-009E20AEEF45}" srcOrd="0" destOrd="0" presId="urn:microsoft.com/office/officeart/2005/8/layout/orgChart1"/>
    <dgm:cxn modelId="{B20CBE8B-4ACD-40CD-B73E-268EB2012C9F}" srcId="{9F376DB5-CA1B-40FE-BF51-A9409DA42DFA}" destId="{11FDD07A-6680-4372-86A7-FA157E2F4774}" srcOrd="2" destOrd="0" parTransId="{1C83B3E1-6910-4320-954B-D6F5BFD668B2}" sibTransId="{0EA8161E-4C9D-4B22-8B6E-A4B9BA0C185E}"/>
    <dgm:cxn modelId="{17F30E99-7F04-4382-85F7-A432B9E84AE4}" srcId="{F43379A3-E44B-49A9-8A30-57CCABC27F14}" destId="{9F376DB5-CA1B-40FE-BF51-A9409DA42DFA}" srcOrd="0" destOrd="0" parTransId="{5CA9CF25-B6D3-4821-A4A3-ABA144733BF3}" sibTransId="{D93E1D70-1487-4DAC-8023-DAA9D059965F}"/>
    <dgm:cxn modelId="{DBB37DA2-4A01-48A7-A698-8A997CC8F70F}" type="presOf" srcId="{11FDD07A-6680-4372-86A7-FA157E2F4774}" destId="{97900666-238D-4491-AB31-525FB2C8E9B7}" srcOrd="1" destOrd="0" presId="urn:microsoft.com/office/officeart/2005/8/layout/orgChart1"/>
    <dgm:cxn modelId="{0B6279A8-C2C1-4A2D-9758-6E5BA08101BF}" type="presOf" srcId="{B56B67BA-FB4B-43A1-8795-36F676842C4B}" destId="{60DB664D-5D84-4F36-8E66-34ABD572098A}" srcOrd="1" destOrd="0" presId="urn:microsoft.com/office/officeart/2005/8/layout/orgChart1"/>
    <dgm:cxn modelId="{A8BF40BF-F470-4BDE-9E97-6DD995D1F65D}" srcId="{9F376DB5-CA1B-40FE-BF51-A9409DA42DFA}" destId="{458E2323-A909-4750-8249-E6EEF1F19FA3}" srcOrd="1" destOrd="0" parTransId="{D2636B61-3001-4CD4-9CD9-0FB91B0CF34F}" sibTransId="{CD2A2D7C-AAE0-4372-8402-241A9E8124D7}"/>
    <dgm:cxn modelId="{E0154AC6-AAE5-4567-9B6D-0EB551412694}" type="presOf" srcId="{71B696DC-D26B-42C8-A3E2-6D03EFB8E656}" destId="{D806AF34-CABD-49AC-B846-BD305A94B299}" srcOrd="1" destOrd="0" presId="urn:microsoft.com/office/officeart/2005/8/layout/orgChart1"/>
    <dgm:cxn modelId="{7CF85CCE-707C-47A4-BEEB-01EBE18B684B}" srcId="{9F376DB5-CA1B-40FE-BF51-A9409DA42DFA}" destId="{71B696DC-D26B-42C8-A3E2-6D03EFB8E656}" srcOrd="3" destOrd="0" parTransId="{1A7D2564-572C-4854-9655-A747EFB0020D}" sibTransId="{22F48666-C4DD-4B9D-9AC5-CA721C48E7AB}"/>
    <dgm:cxn modelId="{024039DB-5622-46A3-AFBD-284A9BFE97DB}" type="presOf" srcId="{1A7D2564-572C-4854-9655-A747EFB0020D}" destId="{9206CE7A-C64E-451B-B9A1-33A99467E4B3}" srcOrd="0" destOrd="0" presId="urn:microsoft.com/office/officeart/2005/8/layout/orgChart1"/>
    <dgm:cxn modelId="{D34E47FC-C7AF-47A5-965F-65CA99A2709E}" type="presOf" srcId="{71B696DC-D26B-42C8-A3E2-6D03EFB8E656}" destId="{DF06F3F5-D6D6-4D7C-89FC-496F05E9D1E3}" srcOrd="0" destOrd="0" presId="urn:microsoft.com/office/officeart/2005/8/layout/orgChart1"/>
    <dgm:cxn modelId="{15FDA088-9A59-4CF2-8AE0-42CAE1A3BCB6}" type="presParOf" srcId="{5D26FAB3-FAAC-43CD-92D3-43E57DBDBC57}" destId="{41DA6B77-5D75-4D05-8867-8B2DF1937B2D}" srcOrd="0" destOrd="0" presId="urn:microsoft.com/office/officeart/2005/8/layout/orgChart1"/>
    <dgm:cxn modelId="{C568AE40-30CD-42BF-89FF-F3A23A143D46}" type="presParOf" srcId="{41DA6B77-5D75-4D05-8867-8B2DF1937B2D}" destId="{ED46CD9B-E7AB-4465-9599-3C8C1765FB91}" srcOrd="0" destOrd="0" presId="urn:microsoft.com/office/officeart/2005/8/layout/orgChart1"/>
    <dgm:cxn modelId="{C9069669-E684-45E5-BB2D-33349765A4D0}" type="presParOf" srcId="{ED46CD9B-E7AB-4465-9599-3C8C1765FB91}" destId="{F10E65F1-6D73-4550-8E64-0F9698563CEA}" srcOrd="0" destOrd="0" presId="urn:microsoft.com/office/officeart/2005/8/layout/orgChart1"/>
    <dgm:cxn modelId="{A76AACC1-441A-458C-9B89-94B2523DD661}" type="presParOf" srcId="{ED46CD9B-E7AB-4465-9599-3C8C1765FB91}" destId="{8E22D7EB-91EC-454F-B6F4-AD8E491DC653}" srcOrd="1" destOrd="0" presId="urn:microsoft.com/office/officeart/2005/8/layout/orgChart1"/>
    <dgm:cxn modelId="{9AB87CF2-C671-4884-B3F7-3DADF50045AF}" type="presParOf" srcId="{41DA6B77-5D75-4D05-8867-8B2DF1937B2D}" destId="{5A375164-C23A-48A8-A52E-11C5E5DC47FB}" srcOrd="1" destOrd="0" presId="urn:microsoft.com/office/officeart/2005/8/layout/orgChart1"/>
    <dgm:cxn modelId="{B4798739-B471-46A7-96EC-D3AAC8D5CACF}" type="presParOf" srcId="{5A375164-C23A-48A8-A52E-11C5E5DC47FB}" destId="{46C2E344-17E6-4F8B-90A3-F7538891A88E}" srcOrd="0" destOrd="0" presId="urn:microsoft.com/office/officeart/2005/8/layout/orgChart1"/>
    <dgm:cxn modelId="{D98B23CB-B40D-4A3F-B5E7-A498349FAF66}" type="presParOf" srcId="{5A375164-C23A-48A8-A52E-11C5E5DC47FB}" destId="{6222036C-FE8F-43B3-8F88-C348B6B6D4F6}" srcOrd="1" destOrd="0" presId="urn:microsoft.com/office/officeart/2005/8/layout/orgChart1"/>
    <dgm:cxn modelId="{57492A4C-9E1C-440E-B776-B03269458772}" type="presParOf" srcId="{6222036C-FE8F-43B3-8F88-C348B6B6D4F6}" destId="{1697AF6A-DD1C-490A-9CE8-811A7051CD4A}" srcOrd="0" destOrd="0" presId="urn:microsoft.com/office/officeart/2005/8/layout/orgChart1"/>
    <dgm:cxn modelId="{45ADD58E-A1E4-4C6F-B9DA-2DFB23E9F6C6}" type="presParOf" srcId="{1697AF6A-DD1C-490A-9CE8-811A7051CD4A}" destId="{EC91715D-358E-46CB-B623-03FA98E9E3BC}" srcOrd="0" destOrd="0" presId="urn:microsoft.com/office/officeart/2005/8/layout/orgChart1"/>
    <dgm:cxn modelId="{3D0D7F6E-E808-4B12-B15F-F13AE67B8C19}" type="presParOf" srcId="{1697AF6A-DD1C-490A-9CE8-811A7051CD4A}" destId="{60DB664D-5D84-4F36-8E66-34ABD572098A}" srcOrd="1" destOrd="0" presId="urn:microsoft.com/office/officeart/2005/8/layout/orgChart1"/>
    <dgm:cxn modelId="{877A947D-58FC-45D4-A270-2418DD6C52D3}" type="presParOf" srcId="{6222036C-FE8F-43B3-8F88-C348B6B6D4F6}" destId="{E5CA8E45-BE6A-4CD6-8AE3-37E950CCAD49}" srcOrd="1" destOrd="0" presId="urn:microsoft.com/office/officeart/2005/8/layout/orgChart1"/>
    <dgm:cxn modelId="{43EC3EAA-560B-4736-A012-79D746C4A116}" type="presParOf" srcId="{6222036C-FE8F-43B3-8F88-C348B6B6D4F6}" destId="{DCCE81DC-3C8F-4B95-AD17-14D7BA97C841}" srcOrd="2" destOrd="0" presId="urn:microsoft.com/office/officeart/2005/8/layout/orgChart1"/>
    <dgm:cxn modelId="{477B24F7-6A0E-488D-9803-03C5C2893D3A}" type="presParOf" srcId="{5A375164-C23A-48A8-A52E-11C5E5DC47FB}" destId="{76B8F4C8-A874-4659-8F57-75F99D879A2D}" srcOrd="2" destOrd="0" presId="urn:microsoft.com/office/officeart/2005/8/layout/orgChart1"/>
    <dgm:cxn modelId="{51D341D7-43B9-46F3-9E54-1ACB8611398E}" type="presParOf" srcId="{5A375164-C23A-48A8-A52E-11C5E5DC47FB}" destId="{AD88BC92-3981-424A-B27D-EBDA825D2827}" srcOrd="3" destOrd="0" presId="urn:microsoft.com/office/officeart/2005/8/layout/orgChart1"/>
    <dgm:cxn modelId="{A878E6A3-890E-4D38-8463-797818F5049A}" type="presParOf" srcId="{AD88BC92-3981-424A-B27D-EBDA825D2827}" destId="{809323A2-3522-491C-8BA4-93FE6EF2EA27}" srcOrd="0" destOrd="0" presId="urn:microsoft.com/office/officeart/2005/8/layout/orgChart1"/>
    <dgm:cxn modelId="{0E6597F5-D31E-4FC7-B110-2B879E6FF330}" type="presParOf" srcId="{809323A2-3522-491C-8BA4-93FE6EF2EA27}" destId="{EB638A0B-5651-4425-9F73-009E20AEEF45}" srcOrd="0" destOrd="0" presId="urn:microsoft.com/office/officeart/2005/8/layout/orgChart1"/>
    <dgm:cxn modelId="{D4EBFC35-FE8F-43AB-8F17-2862F06286E6}" type="presParOf" srcId="{809323A2-3522-491C-8BA4-93FE6EF2EA27}" destId="{45447E6C-9C73-41A3-BB4D-734DDA347E7B}" srcOrd="1" destOrd="0" presId="urn:microsoft.com/office/officeart/2005/8/layout/orgChart1"/>
    <dgm:cxn modelId="{9080F0BC-0D0D-4A6C-AF9A-62CDD3CF70DC}" type="presParOf" srcId="{AD88BC92-3981-424A-B27D-EBDA825D2827}" destId="{0CFD2403-6AC4-43B0-A0CC-594480B98824}" srcOrd="1" destOrd="0" presId="urn:microsoft.com/office/officeart/2005/8/layout/orgChart1"/>
    <dgm:cxn modelId="{6BFB01E0-B76B-4D30-8E97-F3BCAA4FF0B4}" type="presParOf" srcId="{AD88BC92-3981-424A-B27D-EBDA825D2827}" destId="{A5AD2A24-38EA-49CB-9EE1-09339AB9EB19}" srcOrd="2" destOrd="0" presId="urn:microsoft.com/office/officeart/2005/8/layout/orgChart1"/>
    <dgm:cxn modelId="{524CAC97-A7F3-490E-B796-AB463DAB9E22}" type="presParOf" srcId="{5A375164-C23A-48A8-A52E-11C5E5DC47FB}" destId="{824B0522-E611-4CA0-BD48-8D20F927DDAA}" srcOrd="4" destOrd="0" presId="urn:microsoft.com/office/officeart/2005/8/layout/orgChart1"/>
    <dgm:cxn modelId="{C2BD4E8D-CB31-4E70-B058-5D446936C900}" type="presParOf" srcId="{5A375164-C23A-48A8-A52E-11C5E5DC47FB}" destId="{C09635CF-AB50-4AC2-B343-798E9DF70760}" srcOrd="5" destOrd="0" presId="urn:microsoft.com/office/officeart/2005/8/layout/orgChart1"/>
    <dgm:cxn modelId="{A8E6E43F-962D-41BA-ADFC-7D0A42E8DE4B}" type="presParOf" srcId="{C09635CF-AB50-4AC2-B343-798E9DF70760}" destId="{9CFC7AF5-2EC1-44CE-82DB-D4CF99C0E2E7}" srcOrd="0" destOrd="0" presId="urn:microsoft.com/office/officeart/2005/8/layout/orgChart1"/>
    <dgm:cxn modelId="{195B714A-E625-45DC-944B-53C7FE8C7168}" type="presParOf" srcId="{9CFC7AF5-2EC1-44CE-82DB-D4CF99C0E2E7}" destId="{7FFE3AC8-FDAA-4024-94B7-E81158E4E2C0}" srcOrd="0" destOrd="0" presId="urn:microsoft.com/office/officeart/2005/8/layout/orgChart1"/>
    <dgm:cxn modelId="{94270866-C840-40E3-9ED9-B58FB1C4C774}" type="presParOf" srcId="{9CFC7AF5-2EC1-44CE-82DB-D4CF99C0E2E7}" destId="{97900666-238D-4491-AB31-525FB2C8E9B7}" srcOrd="1" destOrd="0" presId="urn:microsoft.com/office/officeart/2005/8/layout/orgChart1"/>
    <dgm:cxn modelId="{73FF1846-9B9E-4A53-810C-EFE0ED191DE3}" type="presParOf" srcId="{C09635CF-AB50-4AC2-B343-798E9DF70760}" destId="{DD9F4206-34BD-49CF-AD12-4DBA7F1B7F62}" srcOrd="1" destOrd="0" presId="urn:microsoft.com/office/officeart/2005/8/layout/orgChart1"/>
    <dgm:cxn modelId="{A543F9FD-CB3B-485F-B099-2E32F1BEC2AE}" type="presParOf" srcId="{C09635CF-AB50-4AC2-B343-798E9DF70760}" destId="{9F33141E-3747-4CE5-9FFB-450D66B810B1}" srcOrd="2" destOrd="0" presId="urn:microsoft.com/office/officeart/2005/8/layout/orgChart1"/>
    <dgm:cxn modelId="{B6DB9267-27D5-4601-A1BB-8278577A2119}" type="presParOf" srcId="{5A375164-C23A-48A8-A52E-11C5E5DC47FB}" destId="{9206CE7A-C64E-451B-B9A1-33A99467E4B3}" srcOrd="6" destOrd="0" presId="urn:microsoft.com/office/officeart/2005/8/layout/orgChart1"/>
    <dgm:cxn modelId="{B979ED36-660F-4561-8CDF-F0A85E79AF04}" type="presParOf" srcId="{5A375164-C23A-48A8-A52E-11C5E5DC47FB}" destId="{F3EF85A9-2D4D-4B11-9C81-9ED4E6C61658}" srcOrd="7" destOrd="0" presId="urn:microsoft.com/office/officeart/2005/8/layout/orgChart1"/>
    <dgm:cxn modelId="{84870C7B-33E1-450F-AA86-861ACA53803E}" type="presParOf" srcId="{F3EF85A9-2D4D-4B11-9C81-9ED4E6C61658}" destId="{1F20335B-44A3-4FA5-917C-1128E3198A47}" srcOrd="0" destOrd="0" presId="urn:microsoft.com/office/officeart/2005/8/layout/orgChart1"/>
    <dgm:cxn modelId="{B7DC6AFC-24E2-4A8B-8BB2-7B2B8EF3D687}" type="presParOf" srcId="{1F20335B-44A3-4FA5-917C-1128E3198A47}" destId="{DF06F3F5-D6D6-4D7C-89FC-496F05E9D1E3}" srcOrd="0" destOrd="0" presId="urn:microsoft.com/office/officeart/2005/8/layout/orgChart1"/>
    <dgm:cxn modelId="{17E3224C-BA5D-4780-BD3E-FC08642E7349}" type="presParOf" srcId="{1F20335B-44A3-4FA5-917C-1128E3198A47}" destId="{D806AF34-CABD-49AC-B846-BD305A94B299}" srcOrd="1" destOrd="0" presId="urn:microsoft.com/office/officeart/2005/8/layout/orgChart1"/>
    <dgm:cxn modelId="{BC8C02C4-6F36-4C48-A614-AD3A6C96F57F}" type="presParOf" srcId="{F3EF85A9-2D4D-4B11-9C81-9ED4E6C61658}" destId="{B8F6F20F-AC13-4FEA-9835-94E110ECCEBE}" srcOrd="1" destOrd="0" presId="urn:microsoft.com/office/officeart/2005/8/layout/orgChart1"/>
    <dgm:cxn modelId="{D17987B1-5890-4609-B1D7-1233C4BEDDB0}" type="presParOf" srcId="{F3EF85A9-2D4D-4B11-9C81-9ED4E6C61658}" destId="{43457C55-016E-4E32-9171-90C8E4D6D3B1}" srcOrd="2" destOrd="0" presId="urn:microsoft.com/office/officeart/2005/8/layout/orgChart1"/>
    <dgm:cxn modelId="{F864D272-9FBA-4E79-9243-8092D7250672}" type="presParOf" srcId="{41DA6B77-5D75-4D05-8867-8B2DF1937B2D}" destId="{E30F6AE5-349F-43C3-A5C3-9106DC712B2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136539-6157-4C36-A5AD-9AB5F463EA10}"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7327C07A-4638-4933-9AA0-494610E9A333}">
      <dgm:prSet phldrT="[文本]" custT="1"/>
      <dgm:spPr/>
      <dgm:t>
        <a:bodyPr/>
        <a:lstStyle/>
        <a:p>
          <a:r>
            <a:rPr lang="zh-CN" altLang="en-US" sz="3000" dirty="0"/>
            <a:t>项目经理</a:t>
          </a:r>
          <a:r>
            <a:rPr lang="zh-CN" altLang="en-US" sz="2000" dirty="0"/>
            <a:t>（陈玲曦）</a:t>
          </a:r>
          <a:endParaRPr lang="zh-CN" altLang="en-US" sz="3000" dirty="0"/>
        </a:p>
      </dgm:t>
    </dgm:pt>
    <dgm:pt modelId="{ABEBC33D-12D0-43BF-9952-79A8558CAF70}" type="parTrans" cxnId="{ADD80D40-088D-42C6-AE36-2622FBF4BE76}">
      <dgm:prSet/>
      <dgm:spPr/>
      <dgm:t>
        <a:bodyPr/>
        <a:lstStyle/>
        <a:p>
          <a:endParaRPr lang="zh-CN" altLang="en-US"/>
        </a:p>
      </dgm:t>
    </dgm:pt>
    <dgm:pt modelId="{C05F7936-1868-40EA-A010-F783A479C0B2}" type="sibTrans" cxnId="{ADD80D40-088D-42C6-AE36-2622FBF4BE76}">
      <dgm:prSet/>
      <dgm:spPr/>
      <dgm:t>
        <a:bodyPr/>
        <a:lstStyle/>
        <a:p>
          <a:endParaRPr lang="zh-CN" altLang="en-US"/>
        </a:p>
      </dgm:t>
    </dgm:pt>
    <dgm:pt modelId="{B0CBCA4C-1788-47D8-9EF3-F26372B4AD60}" type="asst">
      <dgm:prSet phldrT="[文本]" custT="1"/>
      <dgm:spPr/>
      <dgm:t>
        <a:bodyPr/>
        <a:lstStyle/>
        <a:p>
          <a:r>
            <a:rPr lang="zh-CN" altLang="en-US" sz="3000" dirty="0"/>
            <a:t>执行经理</a:t>
          </a:r>
          <a:r>
            <a:rPr lang="zh-CN" altLang="en-US" sz="2000" dirty="0"/>
            <a:t>（陈玲曦）</a:t>
          </a:r>
          <a:endParaRPr lang="zh-CN" altLang="en-US" sz="3000" dirty="0"/>
        </a:p>
      </dgm:t>
    </dgm:pt>
    <dgm:pt modelId="{7B4670E6-154A-41DC-8187-6E04EAA71CEF}" type="parTrans" cxnId="{60365EAE-3B08-4DF3-B258-298F9F20BB92}">
      <dgm:prSet/>
      <dgm:spPr/>
      <dgm:t>
        <a:bodyPr/>
        <a:lstStyle/>
        <a:p>
          <a:endParaRPr lang="zh-CN" altLang="en-US"/>
        </a:p>
      </dgm:t>
    </dgm:pt>
    <dgm:pt modelId="{805E88A4-D9C2-46F1-A462-9382DBFA48F4}" type="sibTrans" cxnId="{60365EAE-3B08-4DF3-B258-298F9F20BB92}">
      <dgm:prSet/>
      <dgm:spPr/>
      <dgm:t>
        <a:bodyPr/>
        <a:lstStyle/>
        <a:p>
          <a:endParaRPr lang="zh-CN" altLang="en-US"/>
        </a:p>
      </dgm:t>
    </dgm:pt>
    <dgm:pt modelId="{3198690C-D1B5-40D2-934D-E5A996A039E4}">
      <dgm:prSet phldrT="[文本]" custT="1"/>
      <dgm:spPr/>
      <dgm:t>
        <a:bodyPr/>
        <a:lstStyle/>
        <a:p>
          <a:r>
            <a:rPr lang="zh-CN" altLang="en-US" sz="2500" dirty="0"/>
            <a:t>财务部</a:t>
          </a:r>
          <a:endParaRPr lang="en-US" altLang="zh-CN" sz="2500" dirty="0"/>
        </a:p>
        <a:p>
          <a:r>
            <a:rPr lang="zh-CN" altLang="en-US" sz="2000" dirty="0"/>
            <a:t>（陈玲曦）</a:t>
          </a:r>
        </a:p>
      </dgm:t>
    </dgm:pt>
    <dgm:pt modelId="{9BCE8CC5-F6A6-43CD-923C-D127EB90AA76}" type="parTrans" cxnId="{7B7FC6C2-0BFF-4B25-BFA8-B015E4410A2F}">
      <dgm:prSet/>
      <dgm:spPr/>
      <dgm:t>
        <a:bodyPr/>
        <a:lstStyle/>
        <a:p>
          <a:endParaRPr lang="zh-CN" altLang="en-US"/>
        </a:p>
      </dgm:t>
    </dgm:pt>
    <dgm:pt modelId="{118BE5DD-0B31-48EE-9889-FA48489BDB59}" type="sibTrans" cxnId="{7B7FC6C2-0BFF-4B25-BFA8-B015E4410A2F}">
      <dgm:prSet/>
      <dgm:spPr/>
      <dgm:t>
        <a:bodyPr/>
        <a:lstStyle/>
        <a:p>
          <a:endParaRPr lang="zh-CN" altLang="en-US"/>
        </a:p>
      </dgm:t>
    </dgm:pt>
    <dgm:pt modelId="{A618BCAA-38CE-41CD-BC61-99FB0E8968D6}">
      <dgm:prSet phldrT="[文本]" custT="1"/>
      <dgm:spPr/>
      <dgm:t>
        <a:bodyPr/>
        <a:lstStyle/>
        <a:p>
          <a:r>
            <a:rPr lang="zh-CN" altLang="en-US" sz="2500" dirty="0"/>
            <a:t>技术部</a:t>
          </a:r>
          <a:endParaRPr lang="en-US" altLang="zh-CN" sz="2500" dirty="0"/>
        </a:p>
        <a:p>
          <a:r>
            <a:rPr lang="zh-CN" altLang="en-US" sz="2000" dirty="0"/>
            <a:t>（童峻涛）</a:t>
          </a:r>
        </a:p>
      </dgm:t>
    </dgm:pt>
    <dgm:pt modelId="{4F462C2A-2E38-4FC0-9F15-DC0231D69A22}" type="parTrans" cxnId="{A875C750-F72B-4572-BBEC-7B30E0B62AC8}">
      <dgm:prSet/>
      <dgm:spPr/>
      <dgm:t>
        <a:bodyPr/>
        <a:lstStyle/>
        <a:p>
          <a:endParaRPr lang="zh-CN" altLang="en-US"/>
        </a:p>
      </dgm:t>
    </dgm:pt>
    <dgm:pt modelId="{9ECF4A36-EC6F-4424-BDCD-721E03D94A5E}" type="sibTrans" cxnId="{A875C750-F72B-4572-BBEC-7B30E0B62AC8}">
      <dgm:prSet/>
      <dgm:spPr/>
      <dgm:t>
        <a:bodyPr/>
        <a:lstStyle/>
        <a:p>
          <a:endParaRPr lang="zh-CN" altLang="en-US"/>
        </a:p>
      </dgm:t>
    </dgm:pt>
    <dgm:pt modelId="{49CDA670-C5D1-49B5-B7F1-0693601EA670}">
      <dgm:prSet phldrT="[文本]" custT="1"/>
      <dgm:spPr/>
      <dgm:t>
        <a:bodyPr/>
        <a:lstStyle/>
        <a:p>
          <a:r>
            <a:rPr lang="zh-CN" altLang="en-US" sz="2500" dirty="0"/>
            <a:t>质量部</a:t>
          </a:r>
          <a:endParaRPr lang="en-US" altLang="zh-CN" sz="2500" dirty="0"/>
        </a:p>
        <a:p>
          <a:r>
            <a:rPr lang="zh-CN" altLang="en-US" sz="2000" dirty="0"/>
            <a:t>（刘书宇）</a:t>
          </a:r>
        </a:p>
      </dgm:t>
    </dgm:pt>
    <dgm:pt modelId="{F06D411A-4F76-476A-8202-1D4427E8A935}" type="parTrans" cxnId="{46587181-81D0-4206-9CCC-13CD79414B31}">
      <dgm:prSet/>
      <dgm:spPr/>
      <dgm:t>
        <a:bodyPr/>
        <a:lstStyle/>
        <a:p>
          <a:endParaRPr lang="zh-CN" altLang="en-US"/>
        </a:p>
      </dgm:t>
    </dgm:pt>
    <dgm:pt modelId="{D22A1512-077B-42B0-A706-FE66EBF4A040}" type="sibTrans" cxnId="{46587181-81D0-4206-9CCC-13CD79414B31}">
      <dgm:prSet/>
      <dgm:spPr/>
      <dgm:t>
        <a:bodyPr/>
        <a:lstStyle/>
        <a:p>
          <a:endParaRPr lang="zh-CN" altLang="en-US"/>
        </a:p>
      </dgm:t>
    </dgm:pt>
    <dgm:pt modelId="{47BF33EA-8909-4549-A479-9CB53609FB28}" type="pres">
      <dgm:prSet presAssocID="{18136539-6157-4C36-A5AD-9AB5F463EA10}" presName="hierChild1" presStyleCnt="0">
        <dgm:presLayoutVars>
          <dgm:orgChart val="1"/>
          <dgm:chPref val="1"/>
          <dgm:dir/>
          <dgm:animOne val="branch"/>
          <dgm:animLvl val="lvl"/>
          <dgm:resizeHandles/>
        </dgm:presLayoutVars>
      </dgm:prSet>
      <dgm:spPr/>
    </dgm:pt>
    <dgm:pt modelId="{2488661B-0EF3-4F8A-8A35-F17152B5B02C}" type="pres">
      <dgm:prSet presAssocID="{7327C07A-4638-4933-9AA0-494610E9A333}" presName="hierRoot1" presStyleCnt="0">
        <dgm:presLayoutVars>
          <dgm:hierBranch val="init"/>
        </dgm:presLayoutVars>
      </dgm:prSet>
      <dgm:spPr/>
    </dgm:pt>
    <dgm:pt modelId="{7F1562C4-3E3B-471C-A339-C30C37673E19}" type="pres">
      <dgm:prSet presAssocID="{7327C07A-4638-4933-9AA0-494610E9A333}" presName="rootComposite1" presStyleCnt="0"/>
      <dgm:spPr/>
    </dgm:pt>
    <dgm:pt modelId="{8D46B7ED-F4ED-4134-A59B-E715DC06BA0C}" type="pres">
      <dgm:prSet presAssocID="{7327C07A-4638-4933-9AA0-494610E9A333}" presName="rootText1" presStyleLbl="node0" presStyleIdx="0" presStyleCnt="1">
        <dgm:presLayoutVars>
          <dgm:chPref val="3"/>
        </dgm:presLayoutVars>
      </dgm:prSet>
      <dgm:spPr/>
    </dgm:pt>
    <dgm:pt modelId="{F9998B74-3E15-4D34-AF39-D79B53834D91}" type="pres">
      <dgm:prSet presAssocID="{7327C07A-4638-4933-9AA0-494610E9A333}" presName="rootConnector1" presStyleLbl="node1" presStyleIdx="0" presStyleCnt="0"/>
      <dgm:spPr/>
    </dgm:pt>
    <dgm:pt modelId="{5CBDDDDF-205C-4DAF-985D-E6021BAF8337}" type="pres">
      <dgm:prSet presAssocID="{7327C07A-4638-4933-9AA0-494610E9A333}" presName="hierChild2" presStyleCnt="0"/>
      <dgm:spPr/>
    </dgm:pt>
    <dgm:pt modelId="{7D290184-AE45-4576-BF47-337A4AA7698F}" type="pres">
      <dgm:prSet presAssocID="{9BCE8CC5-F6A6-43CD-923C-D127EB90AA76}" presName="Name37" presStyleLbl="parChTrans1D2" presStyleIdx="0" presStyleCnt="4"/>
      <dgm:spPr/>
    </dgm:pt>
    <dgm:pt modelId="{434099C0-2352-44E0-B1CB-F27F7718833B}" type="pres">
      <dgm:prSet presAssocID="{3198690C-D1B5-40D2-934D-E5A996A039E4}" presName="hierRoot2" presStyleCnt="0">
        <dgm:presLayoutVars>
          <dgm:hierBranch val="init"/>
        </dgm:presLayoutVars>
      </dgm:prSet>
      <dgm:spPr/>
    </dgm:pt>
    <dgm:pt modelId="{FFAD4FA2-5256-4AC8-8E73-491F70D2901C}" type="pres">
      <dgm:prSet presAssocID="{3198690C-D1B5-40D2-934D-E5A996A039E4}" presName="rootComposite" presStyleCnt="0"/>
      <dgm:spPr/>
    </dgm:pt>
    <dgm:pt modelId="{5962FF53-B4AB-4F29-9531-34BD9789ABB2}" type="pres">
      <dgm:prSet presAssocID="{3198690C-D1B5-40D2-934D-E5A996A039E4}" presName="rootText" presStyleLbl="node2" presStyleIdx="0" presStyleCnt="3">
        <dgm:presLayoutVars>
          <dgm:chPref val="3"/>
        </dgm:presLayoutVars>
      </dgm:prSet>
      <dgm:spPr/>
    </dgm:pt>
    <dgm:pt modelId="{14C66203-74C8-4A03-8855-4BCB73825B51}" type="pres">
      <dgm:prSet presAssocID="{3198690C-D1B5-40D2-934D-E5A996A039E4}" presName="rootConnector" presStyleLbl="node2" presStyleIdx="0" presStyleCnt="3"/>
      <dgm:spPr/>
    </dgm:pt>
    <dgm:pt modelId="{3CF6CC24-0065-4711-B839-B10A5E5CC6B2}" type="pres">
      <dgm:prSet presAssocID="{3198690C-D1B5-40D2-934D-E5A996A039E4}" presName="hierChild4" presStyleCnt="0"/>
      <dgm:spPr/>
    </dgm:pt>
    <dgm:pt modelId="{887716BC-AB2F-4442-B614-B99D918DD075}" type="pres">
      <dgm:prSet presAssocID="{3198690C-D1B5-40D2-934D-E5A996A039E4}" presName="hierChild5" presStyleCnt="0"/>
      <dgm:spPr/>
    </dgm:pt>
    <dgm:pt modelId="{050897CD-7C35-41AD-9EE3-99D38466C4E7}" type="pres">
      <dgm:prSet presAssocID="{4F462C2A-2E38-4FC0-9F15-DC0231D69A22}" presName="Name37" presStyleLbl="parChTrans1D2" presStyleIdx="1" presStyleCnt="4"/>
      <dgm:spPr/>
    </dgm:pt>
    <dgm:pt modelId="{1D1F9EBA-D502-4A40-8FDB-7713BF723A89}" type="pres">
      <dgm:prSet presAssocID="{A618BCAA-38CE-41CD-BC61-99FB0E8968D6}" presName="hierRoot2" presStyleCnt="0">
        <dgm:presLayoutVars>
          <dgm:hierBranch val="init"/>
        </dgm:presLayoutVars>
      </dgm:prSet>
      <dgm:spPr/>
    </dgm:pt>
    <dgm:pt modelId="{3E369505-4A8A-4187-9C39-1C06A0110B8C}" type="pres">
      <dgm:prSet presAssocID="{A618BCAA-38CE-41CD-BC61-99FB0E8968D6}" presName="rootComposite" presStyleCnt="0"/>
      <dgm:spPr/>
    </dgm:pt>
    <dgm:pt modelId="{3B7BF5FD-0809-4653-B8E2-A8D31A3A8A30}" type="pres">
      <dgm:prSet presAssocID="{A618BCAA-38CE-41CD-BC61-99FB0E8968D6}" presName="rootText" presStyleLbl="node2" presStyleIdx="1" presStyleCnt="3">
        <dgm:presLayoutVars>
          <dgm:chPref val="3"/>
        </dgm:presLayoutVars>
      </dgm:prSet>
      <dgm:spPr/>
    </dgm:pt>
    <dgm:pt modelId="{3A46E83B-6B82-4813-879B-4BC10F14B660}" type="pres">
      <dgm:prSet presAssocID="{A618BCAA-38CE-41CD-BC61-99FB0E8968D6}" presName="rootConnector" presStyleLbl="node2" presStyleIdx="1" presStyleCnt="3"/>
      <dgm:spPr/>
    </dgm:pt>
    <dgm:pt modelId="{7B3F387B-94F5-497E-8779-1B27CB4613FA}" type="pres">
      <dgm:prSet presAssocID="{A618BCAA-38CE-41CD-BC61-99FB0E8968D6}" presName="hierChild4" presStyleCnt="0"/>
      <dgm:spPr/>
    </dgm:pt>
    <dgm:pt modelId="{0914D64A-5C98-494F-967D-66F7732BEF79}" type="pres">
      <dgm:prSet presAssocID="{A618BCAA-38CE-41CD-BC61-99FB0E8968D6}" presName="hierChild5" presStyleCnt="0"/>
      <dgm:spPr/>
    </dgm:pt>
    <dgm:pt modelId="{9B7612A5-D7B0-4275-B66F-20763EA0B19B}" type="pres">
      <dgm:prSet presAssocID="{F06D411A-4F76-476A-8202-1D4427E8A935}" presName="Name37" presStyleLbl="parChTrans1D2" presStyleIdx="2" presStyleCnt="4"/>
      <dgm:spPr/>
    </dgm:pt>
    <dgm:pt modelId="{618B3D59-FB02-4F45-840C-E59410569C5B}" type="pres">
      <dgm:prSet presAssocID="{49CDA670-C5D1-49B5-B7F1-0693601EA670}" presName="hierRoot2" presStyleCnt="0">
        <dgm:presLayoutVars>
          <dgm:hierBranch val="init"/>
        </dgm:presLayoutVars>
      </dgm:prSet>
      <dgm:spPr/>
    </dgm:pt>
    <dgm:pt modelId="{FCB5BEB9-4059-4D7F-B01A-49774813F4B8}" type="pres">
      <dgm:prSet presAssocID="{49CDA670-C5D1-49B5-B7F1-0693601EA670}" presName="rootComposite" presStyleCnt="0"/>
      <dgm:spPr/>
    </dgm:pt>
    <dgm:pt modelId="{B1760B48-03FD-4645-86BE-801D00C99DC1}" type="pres">
      <dgm:prSet presAssocID="{49CDA670-C5D1-49B5-B7F1-0693601EA670}" presName="rootText" presStyleLbl="node2" presStyleIdx="2" presStyleCnt="3">
        <dgm:presLayoutVars>
          <dgm:chPref val="3"/>
        </dgm:presLayoutVars>
      </dgm:prSet>
      <dgm:spPr/>
    </dgm:pt>
    <dgm:pt modelId="{E7929879-3976-4404-A1A1-7733CB4F673D}" type="pres">
      <dgm:prSet presAssocID="{49CDA670-C5D1-49B5-B7F1-0693601EA670}" presName="rootConnector" presStyleLbl="node2" presStyleIdx="2" presStyleCnt="3"/>
      <dgm:spPr/>
    </dgm:pt>
    <dgm:pt modelId="{70503371-D5EE-47F4-9551-13DDF30B43FC}" type="pres">
      <dgm:prSet presAssocID="{49CDA670-C5D1-49B5-B7F1-0693601EA670}" presName="hierChild4" presStyleCnt="0"/>
      <dgm:spPr/>
    </dgm:pt>
    <dgm:pt modelId="{644C6C7D-A87D-4981-AD5D-0D6D32B0EB06}" type="pres">
      <dgm:prSet presAssocID="{49CDA670-C5D1-49B5-B7F1-0693601EA670}" presName="hierChild5" presStyleCnt="0"/>
      <dgm:spPr/>
    </dgm:pt>
    <dgm:pt modelId="{314762B0-591B-4C4F-9884-AB27212E981B}" type="pres">
      <dgm:prSet presAssocID="{7327C07A-4638-4933-9AA0-494610E9A333}" presName="hierChild3" presStyleCnt="0"/>
      <dgm:spPr/>
    </dgm:pt>
    <dgm:pt modelId="{426A5E50-5DAB-4F66-A260-8D4DFC3B3EF1}" type="pres">
      <dgm:prSet presAssocID="{7B4670E6-154A-41DC-8187-6E04EAA71CEF}" presName="Name111" presStyleLbl="parChTrans1D2" presStyleIdx="3" presStyleCnt="4"/>
      <dgm:spPr/>
    </dgm:pt>
    <dgm:pt modelId="{67036A47-92A1-4055-9F04-EEECB5285550}" type="pres">
      <dgm:prSet presAssocID="{B0CBCA4C-1788-47D8-9EF3-F26372B4AD60}" presName="hierRoot3" presStyleCnt="0">
        <dgm:presLayoutVars>
          <dgm:hierBranch val="init"/>
        </dgm:presLayoutVars>
      </dgm:prSet>
      <dgm:spPr/>
    </dgm:pt>
    <dgm:pt modelId="{C7708754-7365-4B2E-99D1-B418D1F2AA1D}" type="pres">
      <dgm:prSet presAssocID="{B0CBCA4C-1788-47D8-9EF3-F26372B4AD60}" presName="rootComposite3" presStyleCnt="0"/>
      <dgm:spPr/>
    </dgm:pt>
    <dgm:pt modelId="{AE49448F-85A4-4BA6-BDA1-F975223EC0FB}" type="pres">
      <dgm:prSet presAssocID="{B0CBCA4C-1788-47D8-9EF3-F26372B4AD60}" presName="rootText3" presStyleLbl="asst1" presStyleIdx="0" presStyleCnt="1">
        <dgm:presLayoutVars>
          <dgm:chPref val="3"/>
        </dgm:presLayoutVars>
      </dgm:prSet>
      <dgm:spPr/>
    </dgm:pt>
    <dgm:pt modelId="{94E6808A-7CA7-4278-8065-41ECD4D876C8}" type="pres">
      <dgm:prSet presAssocID="{B0CBCA4C-1788-47D8-9EF3-F26372B4AD60}" presName="rootConnector3" presStyleLbl="asst1" presStyleIdx="0" presStyleCnt="1"/>
      <dgm:spPr/>
    </dgm:pt>
    <dgm:pt modelId="{22AFA35E-B3EA-4B12-9125-200928678C70}" type="pres">
      <dgm:prSet presAssocID="{B0CBCA4C-1788-47D8-9EF3-F26372B4AD60}" presName="hierChild6" presStyleCnt="0"/>
      <dgm:spPr/>
    </dgm:pt>
    <dgm:pt modelId="{D17EFBDA-C259-4294-899E-A14F91F1A5C2}" type="pres">
      <dgm:prSet presAssocID="{B0CBCA4C-1788-47D8-9EF3-F26372B4AD60}" presName="hierChild7" presStyleCnt="0"/>
      <dgm:spPr/>
    </dgm:pt>
  </dgm:ptLst>
  <dgm:cxnLst>
    <dgm:cxn modelId="{898B260C-3F9A-4543-81B7-7395E3708E8C}" type="presOf" srcId="{7327C07A-4638-4933-9AA0-494610E9A333}" destId="{8D46B7ED-F4ED-4134-A59B-E715DC06BA0C}" srcOrd="0" destOrd="0" presId="urn:microsoft.com/office/officeart/2005/8/layout/orgChart1"/>
    <dgm:cxn modelId="{6DFD2D2E-4293-4D32-8B09-707818A61F6F}" type="presOf" srcId="{B0CBCA4C-1788-47D8-9EF3-F26372B4AD60}" destId="{94E6808A-7CA7-4278-8065-41ECD4D876C8}" srcOrd="1" destOrd="0" presId="urn:microsoft.com/office/officeart/2005/8/layout/orgChart1"/>
    <dgm:cxn modelId="{3F9BD22E-C1E7-4A0B-BB99-E7C080F06960}" type="presOf" srcId="{F06D411A-4F76-476A-8202-1D4427E8A935}" destId="{9B7612A5-D7B0-4275-B66F-20763EA0B19B}" srcOrd="0" destOrd="0" presId="urn:microsoft.com/office/officeart/2005/8/layout/orgChart1"/>
    <dgm:cxn modelId="{9884423D-39F7-44EE-92DA-26517BA6123B}" type="presOf" srcId="{49CDA670-C5D1-49B5-B7F1-0693601EA670}" destId="{E7929879-3976-4404-A1A1-7733CB4F673D}" srcOrd="1" destOrd="0" presId="urn:microsoft.com/office/officeart/2005/8/layout/orgChart1"/>
    <dgm:cxn modelId="{ADD80D40-088D-42C6-AE36-2622FBF4BE76}" srcId="{18136539-6157-4C36-A5AD-9AB5F463EA10}" destId="{7327C07A-4638-4933-9AA0-494610E9A333}" srcOrd="0" destOrd="0" parTransId="{ABEBC33D-12D0-43BF-9952-79A8558CAF70}" sibTransId="{C05F7936-1868-40EA-A010-F783A479C0B2}"/>
    <dgm:cxn modelId="{A875C750-F72B-4572-BBEC-7B30E0B62AC8}" srcId="{7327C07A-4638-4933-9AA0-494610E9A333}" destId="{A618BCAA-38CE-41CD-BC61-99FB0E8968D6}" srcOrd="2" destOrd="0" parTransId="{4F462C2A-2E38-4FC0-9F15-DC0231D69A22}" sibTransId="{9ECF4A36-EC6F-4424-BDCD-721E03D94A5E}"/>
    <dgm:cxn modelId="{6F1DB754-839C-465E-BE2D-73E8CD6FB522}" type="presOf" srcId="{3198690C-D1B5-40D2-934D-E5A996A039E4}" destId="{5962FF53-B4AB-4F29-9531-34BD9789ABB2}" srcOrd="0" destOrd="0" presId="urn:microsoft.com/office/officeart/2005/8/layout/orgChart1"/>
    <dgm:cxn modelId="{B9586978-A418-4F98-93A9-58758AD3EE99}" type="presOf" srcId="{B0CBCA4C-1788-47D8-9EF3-F26372B4AD60}" destId="{AE49448F-85A4-4BA6-BDA1-F975223EC0FB}" srcOrd="0" destOrd="0" presId="urn:microsoft.com/office/officeart/2005/8/layout/orgChart1"/>
    <dgm:cxn modelId="{0C08585A-F940-4A91-9328-2948CA6595E1}" type="presOf" srcId="{49CDA670-C5D1-49B5-B7F1-0693601EA670}" destId="{B1760B48-03FD-4645-86BE-801D00C99DC1}" srcOrd="0" destOrd="0" presId="urn:microsoft.com/office/officeart/2005/8/layout/orgChart1"/>
    <dgm:cxn modelId="{46587181-81D0-4206-9CCC-13CD79414B31}" srcId="{7327C07A-4638-4933-9AA0-494610E9A333}" destId="{49CDA670-C5D1-49B5-B7F1-0693601EA670}" srcOrd="3" destOrd="0" parTransId="{F06D411A-4F76-476A-8202-1D4427E8A935}" sibTransId="{D22A1512-077B-42B0-A706-FE66EBF4A040}"/>
    <dgm:cxn modelId="{C3F63C84-19A4-4AD4-B819-5517212C41D3}" type="presOf" srcId="{4F462C2A-2E38-4FC0-9F15-DC0231D69A22}" destId="{050897CD-7C35-41AD-9EE3-99D38466C4E7}" srcOrd="0" destOrd="0" presId="urn:microsoft.com/office/officeart/2005/8/layout/orgChart1"/>
    <dgm:cxn modelId="{60365EAE-3B08-4DF3-B258-298F9F20BB92}" srcId="{7327C07A-4638-4933-9AA0-494610E9A333}" destId="{B0CBCA4C-1788-47D8-9EF3-F26372B4AD60}" srcOrd="0" destOrd="0" parTransId="{7B4670E6-154A-41DC-8187-6E04EAA71CEF}" sibTransId="{805E88A4-D9C2-46F1-A462-9382DBFA48F4}"/>
    <dgm:cxn modelId="{C556B5B3-A488-4B81-8363-15B8403B644D}" type="presOf" srcId="{9BCE8CC5-F6A6-43CD-923C-D127EB90AA76}" destId="{7D290184-AE45-4576-BF47-337A4AA7698F}" srcOrd="0" destOrd="0" presId="urn:microsoft.com/office/officeart/2005/8/layout/orgChart1"/>
    <dgm:cxn modelId="{7B7FC6C2-0BFF-4B25-BFA8-B015E4410A2F}" srcId="{7327C07A-4638-4933-9AA0-494610E9A333}" destId="{3198690C-D1B5-40D2-934D-E5A996A039E4}" srcOrd="1" destOrd="0" parTransId="{9BCE8CC5-F6A6-43CD-923C-D127EB90AA76}" sibTransId="{118BE5DD-0B31-48EE-9889-FA48489BDB59}"/>
    <dgm:cxn modelId="{F56AC6CC-6E63-4AAA-A430-F13F4903F04E}" type="presOf" srcId="{7327C07A-4638-4933-9AA0-494610E9A333}" destId="{F9998B74-3E15-4D34-AF39-D79B53834D91}" srcOrd="1" destOrd="0" presId="urn:microsoft.com/office/officeart/2005/8/layout/orgChart1"/>
    <dgm:cxn modelId="{C5D239D1-26EA-4814-AD4F-0AF999F43836}" type="presOf" srcId="{A618BCAA-38CE-41CD-BC61-99FB0E8968D6}" destId="{3B7BF5FD-0809-4653-B8E2-A8D31A3A8A30}" srcOrd="0" destOrd="0" presId="urn:microsoft.com/office/officeart/2005/8/layout/orgChart1"/>
    <dgm:cxn modelId="{0F0CA7E2-CDC7-4592-B465-DCBE9C8D3F0C}" type="presOf" srcId="{A618BCAA-38CE-41CD-BC61-99FB0E8968D6}" destId="{3A46E83B-6B82-4813-879B-4BC10F14B660}" srcOrd="1" destOrd="0" presId="urn:microsoft.com/office/officeart/2005/8/layout/orgChart1"/>
    <dgm:cxn modelId="{009EB4E5-0335-4EA9-B5CA-1A0EC24A7E68}" type="presOf" srcId="{3198690C-D1B5-40D2-934D-E5A996A039E4}" destId="{14C66203-74C8-4A03-8855-4BCB73825B51}" srcOrd="1" destOrd="0" presId="urn:microsoft.com/office/officeart/2005/8/layout/orgChart1"/>
    <dgm:cxn modelId="{00E513E8-E346-4DC0-A127-7E5E5FBF19D5}" type="presOf" srcId="{18136539-6157-4C36-A5AD-9AB5F463EA10}" destId="{47BF33EA-8909-4549-A479-9CB53609FB28}" srcOrd="0" destOrd="0" presId="urn:microsoft.com/office/officeart/2005/8/layout/orgChart1"/>
    <dgm:cxn modelId="{3DEBEEE8-B146-4B9C-AB82-2099CC8ACAB3}" type="presOf" srcId="{7B4670E6-154A-41DC-8187-6E04EAA71CEF}" destId="{426A5E50-5DAB-4F66-A260-8D4DFC3B3EF1}" srcOrd="0" destOrd="0" presId="urn:microsoft.com/office/officeart/2005/8/layout/orgChart1"/>
    <dgm:cxn modelId="{C0397AD2-A516-42B1-A644-793E8B8D29BB}" type="presParOf" srcId="{47BF33EA-8909-4549-A479-9CB53609FB28}" destId="{2488661B-0EF3-4F8A-8A35-F17152B5B02C}" srcOrd="0" destOrd="0" presId="urn:microsoft.com/office/officeart/2005/8/layout/orgChart1"/>
    <dgm:cxn modelId="{5B5FA030-4621-4386-BC20-24543E4BDE43}" type="presParOf" srcId="{2488661B-0EF3-4F8A-8A35-F17152B5B02C}" destId="{7F1562C4-3E3B-471C-A339-C30C37673E19}" srcOrd="0" destOrd="0" presId="urn:microsoft.com/office/officeart/2005/8/layout/orgChart1"/>
    <dgm:cxn modelId="{3C6DE355-8683-4857-A052-4CF927F27344}" type="presParOf" srcId="{7F1562C4-3E3B-471C-A339-C30C37673E19}" destId="{8D46B7ED-F4ED-4134-A59B-E715DC06BA0C}" srcOrd="0" destOrd="0" presId="urn:microsoft.com/office/officeart/2005/8/layout/orgChart1"/>
    <dgm:cxn modelId="{097670A9-C15C-4ADF-AA35-E57DB1B8E159}" type="presParOf" srcId="{7F1562C4-3E3B-471C-A339-C30C37673E19}" destId="{F9998B74-3E15-4D34-AF39-D79B53834D91}" srcOrd="1" destOrd="0" presId="urn:microsoft.com/office/officeart/2005/8/layout/orgChart1"/>
    <dgm:cxn modelId="{DF8F8BBF-514C-4D99-949B-2378B45184D0}" type="presParOf" srcId="{2488661B-0EF3-4F8A-8A35-F17152B5B02C}" destId="{5CBDDDDF-205C-4DAF-985D-E6021BAF8337}" srcOrd="1" destOrd="0" presId="urn:microsoft.com/office/officeart/2005/8/layout/orgChart1"/>
    <dgm:cxn modelId="{380CEDD8-A68D-4716-9B87-B8DE88C882BB}" type="presParOf" srcId="{5CBDDDDF-205C-4DAF-985D-E6021BAF8337}" destId="{7D290184-AE45-4576-BF47-337A4AA7698F}" srcOrd="0" destOrd="0" presId="urn:microsoft.com/office/officeart/2005/8/layout/orgChart1"/>
    <dgm:cxn modelId="{2AA34CE1-75B1-4676-AD82-0262E480CCD1}" type="presParOf" srcId="{5CBDDDDF-205C-4DAF-985D-E6021BAF8337}" destId="{434099C0-2352-44E0-B1CB-F27F7718833B}" srcOrd="1" destOrd="0" presId="urn:microsoft.com/office/officeart/2005/8/layout/orgChart1"/>
    <dgm:cxn modelId="{9EFA44C4-5630-4B9E-8835-F88FA4ED97E4}" type="presParOf" srcId="{434099C0-2352-44E0-B1CB-F27F7718833B}" destId="{FFAD4FA2-5256-4AC8-8E73-491F70D2901C}" srcOrd="0" destOrd="0" presId="urn:microsoft.com/office/officeart/2005/8/layout/orgChart1"/>
    <dgm:cxn modelId="{304C2C9F-97C7-4E54-A268-4F4CA36D9CC0}" type="presParOf" srcId="{FFAD4FA2-5256-4AC8-8E73-491F70D2901C}" destId="{5962FF53-B4AB-4F29-9531-34BD9789ABB2}" srcOrd="0" destOrd="0" presId="urn:microsoft.com/office/officeart/2005/8/layout/orgChart1"/>
    <dgm:cxn modelId="{664D1FDE-0110-4899-BFA4-B9F946D69AFA}" type="presParOf" srcId="{FFAD4FA2-5256-4AC8-8E73-491F70D2901C}" destId="{14C66203-74C8-4A03-8855-4BCB73825B51}" srcOrd="1" destOrd="0" presId="urn:microsoft.com/office/officeart/2005/8/layout/orgChart1"/>
    <dgm:cxn modelId="{5E2CDC5F-E33E-4C27-868F-217988600CBC}" type="presParOf" srcId="{434099C0-2352-44E0-B1CB-F27F7718833B}" destId="{3CF6CC24-0065-4711-B839-B10A5E5CC6B2}" srcOrd="1" destOrd="0" presId="urn:microsoft.com/office/officeart/2005/8/layout/orgChart1"/>
    <dgm:cxn modelId="{E453BFB0-F143-4AC8-B363-33E8E86EC1A7}" type="presParOf" srcId="{434099C0-2352-44E0-B1CB-F27F7718833B}" destId="{887716BC-AB2F-4442-B614-B99D918DD075}" srcOrd="2" destOrd="0" presId="urn:microsoft.com/office/officeart/2005/8/layout/orgChart1"/>
    <dgm:cxn modelId="{9B39308D-FB11-498C-83EA-DCA3D2A5A51B}" type="presParOf" srcId="{5CBDDDDF-205C-4DAF-985D-E6021BAF8337}" destId="{050897CD-7C35-41AD-9EE3-99D38466C4E7}" srcOrd="2" destOrd="0" presId="urn:microsoft.com/office/officeart/2005/8/layout/orgChart1"/>
    <dgm:cxn modelId="{FCFF0308-77D5-4C2E-BDB2-30DE60D9AEE8}" type="presParOf" srcId="{5CBDDDDF-205C-4DAF-985D-E6021BAF8337}" destId="{1D1F9EBA-D502-4A40-8FDB-7713BF723A89}" srcOrd="3" destOrd="0" presId="urn:microsoft.com/office/officeart/2005/8/layout/orgChart1"/>
    <dgm:cxn modelId="{949A361C-4914-4192-9896-293EB3E28D28}" type="presParOf" srcId="{1D1F9EBA-D502-4A40-8FDB-7713BF723A89}" destId="{3E369505-4A8A-4187-9C39-1C06A0110B8C}" srcOrd="0" destOrd="0" presId="urn:microsoft.com/office/officeart/2005/8/layout/orgChart1"/>
    <dgm:cxn modelId="{3C4885F0-1587-4A69-8237-9763864EAA6B}" type="presParOf" srcId="{3E369505-4A8A-4187-9C39-1C06A0110B8C}" destId="{3B7BF5FD-0809-4653-B8E2-A8D31A3A8A30}" srcOrd="0" destOrd="0" presId="urn:microsoft.com/office/officeart/2005/8/layout/orgChart1"/>
    <dgm:cxn modelId="{E9A1AA6A-8DB4-465D-BC0B-76A6A0841C37}" type="presParOf" srcId="{3E369505-4A8A-4187-9C39-1C06A0110B8C}" destId="{3A46E83B-6B82-4813-879B-4BC10F14B660}" srcOrd="1" destOrd="0" presId="urn:microsoft.com/office/officeart/2005/8/layout/orgChart1"/>
    <dgm:cxn modelId="{097F3E46-2F76-4CBC-85B5-12A0711901A6}" type="presParOf" srcId="{1D1F9EBA-D502-4A40-8FDB-7713BF723A89}" destId="{7B3F387B-94F5-497E-8779-1B27CB4613FA}" srcOrd="1" destOrd="0" presId="urn:microsoft.com/office/officeart/2005/8/layout/orgChart1"/>
    <dgm:cxn modelId="{89243E3E-3280-4B8F-9BC2-CDB93ADFD985}" type="presParOf" srcId="{1D1F9EBA-D502-4A40-8FDB-7713BF723A89}" destId="{0914D64A-5C98-494F-967D-66F7732BEF79}" srcOrd="2" destOrd="0" presId="urn:microsoft.com/office/officeart/2005/8/layout/orgChart1"/>
    <dgm:cxn modelId="{C442A507-8857-45B6-854B-FA4F67F14A19}" type="presParOf" srcId="{5CBDDDDF-205C-4DAF-985D-E6021BAF8337}" destId="{9B7612A5-D7B0-4275-B66F-20763EA0B19B}" srcOrd="4" destOrd="0" presId="urn:microsoft.com/office/officeart/2005/8/layout/orgChart1"/>
    <dgm:cxn modelId="{31B26053-46CE-4F1B-8A1B-D16D4EC2DF4F}" type="presParOf" srcId="{5CBDDDDF-205C-4DAF-985D-E6021BAF8337}" destId="{618B3D59-FB02-4F45-840C-E59410569C5B}" srcOrd="5" destOrd="0" presId="urn:microsoft.com/office/officeart/2005/8/layout/orgChart1"/>
    <dgm:cxn modelId="{5E9F1FAA-8F02-407C-AD0D-460FD12B35A9}" type="presParOf" srcId="{618B3D59-FB02-4F45-840C-E59410569C5B}" destId="{FCB5BEB9-4059-4D7F-B01A-49774813F4B8}" srcOrd="0" destOrd="0" presId="urn:microsoft.com/office/officeart/2005/8/layout/orgChart1"/>
    <dgm:cxn modelId="{CAE35458-69D6-4CB2-8C3C-F16836A8B86F}" type="presParOf" srcId="{FCB5BEB9-4059-4D7F-B01A-49774813F4B8}" destId="{B1760B48-03FD-4645-86BE-801D00C99DC1}" srcOrd="0" destOrd="0" presId="urn:microsoft.com/office/officeart/2005/8/layout/orgChart1"/>
    <dgm:cxn modelId="{6BE11CC2-8159-4C81-8CA3-D7D5544F9305}" type="presParOf" srcId="{FCB5BEB9-4059-4D7F-B01A-49774813F4B8}" destId="{E7929879-3976-4404-A1A1-7733CB4F673D}" srcOrd="1" destOrd="0" presId="urn:microsoft.com/office/officeart/2005/8/layout/orgChart1"/>
    <dgm:cxn modelId="{60BC0C6F-5051-46A4-8620-FA64AD4A4775}" type="presParOf" srcId="{618B3D59-FB02-4F45-840C-E59410569C5B}" destId="{70503371-D5EE-47F4-9551-13DDF30B43FC}" srcOrd="1" destOrd="0" presId="urn:microsoft.com/office/officeart/2005/8/layout/orgChart1"/>
    <dgm:cxn modelId="{76FDCA9E-DFBA-4AB3-BBF2-117549845680}" type="presParOf" srcId="{618B3D59-FB02-4F45-840C-E59410569C5B}" destId="{644C6C7D-A87D-4981-AD5D-0D6D32B0EB06}" srcOrd="2" destOrd="0" presId="urn:microsoft.com/office/officeart/2005/8/layout/orgChart1"/>
    <dgm:cxn modelId="{264924A9-B825-496D-AE72-49589851CECF}" type="presParOf" srcId="{2488661B-0EF3-4F8A-8A35-F17152B5B02C}" destId="{314762B0-591B-4C4F-9884-AB27212E981B}" srcOrd="2" destOrd="0" presId="urn:microsoft.com/office/officeart/2005/8/layout/orgChart1"/>
    <dgm:cxn modelId="{DF48EB24-C909-4C4C-BE39-8129087F84CF}" type="presParOf" srcId="{314762B0-591B-4C4F-9884-AB27212E981B}" destId="{426A5E50-5DAB-4F66-A260-8D4DFC3B3EF1}" srcOrd="0" destOrd="0" presId="urn:microsoft.com/office/officeart/2005/8/layout/orgChart1"/>
    <dgm:cxn modelId="{2ACA58D3-A1C9-453B-A6D9-EE0B87F71885}" type="presParOf" srcId="{314762B0-591B-4C4F-9884-AB27212E981B}" destId="{67036A47-92A1-4055-9F04-EEECB5285550}" srcOrd="1" destOrd="0" presId="urn:microsoft.com/office/officeart/2005/8/layout/orgChart1"/>
    <dgm:cxn modelId="{C0F66648-E12D-4EC4-9518-B815330F7801}" type="presParOf" srcId="{67036A47-92A1-4055-9F04-EEECB5285550}" destId="{C7708754-7365-4B2E-99D1-B418D1F2AA1D}" srcOrd="0" destOrd="0" presId="urn:microsoft.com/office/officeart/2005/8/layout/orgChart1"/>
    <dgm:cxn modelId="{956E5228-B126-4421-BE3D-3938C15B5712}" type="presParOf" srcId="{C7708754-7365-4B2E-99D1-B418D1F2AA1D}" destId="{AE49448F-85A4-4BA6-BDA1-F975223EC0FB}" srcOrd="0" destOrd="0" presId="urn:microsoft.com/office/officeart/2005/8/layout/orgChart1"/>
    <dgm:cxn modelId="{BE9C4B2E-CBA4-440E-B760-5CC5E6EEC40B}" type="presParOf" srcId="{C7708754-7365-4B2E-99D1-B418D1F2AA1D}" destId="{94E6808A-7CA7-4278-8065-41ECD4D876C8}" srcOrd="1" destOrd="0" presId="urn:microsoft.com/office/officeart/2005/8/layout/orgChart1"/>
    <dgm:cxn modelId="{6D6A2CD1-B948-4A08-9CAC-9A8EC4C3AA98}" type="presParOf" srcId="{67036A47-92A1-4055-9F04-EEECB5285550}" destId="{22AFA35E-B3EA-4B12-9125-200928678C70}" srcOrd="1" destOrd="0" presId="urn:microsoft.com/office/officeart/2005/8/layout/orgChart1"/>
    <dgm:cxn modelId="{B69D4245-4544-4253-8B40-6A0BD73D2374}" type="presParOf" srcId="{67036A47-92A1-4055-9F04-EEECB5285550}" destId="{D17EFBDA-C259-4294-899E-A14F91F1A5C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4F408E-A33B-457C-B457-A15D9634D0F9}"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zh-CN" altLang="en-US"/>
        </a:p>
      </dgm:t>
    </dgm:pt>
    <dgm:pt modelId="{3AC33AC0-6957-477D-848F-3CC5700CDA7A}">
      <dgm:prSet phldrT="[文本]" custT="1"/>
      <dgm:spPr/>
      <dgm:t>
        <a:bodyPr/>
        <a:lstStyle/>
        <a:p>
          <a:r>
            <a:rPr lang="en-US" sz="2400" b="1" i="0" dirty="0"/>
            <a:t>Strengths / </a:t>
          </a:r>
          <a:r>
            <a:rPr lang="zh-CN" altLang="en-US" sz="2400" b="1" i="0" dirty="0"/>
            <a:t>优势：</a:t>
          </a:r>
          <a:endParaRPr lang="en-US" altLang="zh-CN" sz="2400" b="1" i="0" dirty="0"/>
        </a:p>
        <a:p>
          <a:r>
            <a:rPr lang="zh-CN" altLang="en-US" sz="2400" b="1" dirty="0"/>
            <a:t>①方便快捷，用户体验佳</a:t>
          </a:r>
          <a:endParaRPr lang="en-US" altLang="zh-CN" sz="2400" b="1" dirty="0"/>
        </a:p>
        <a:p>
          <a:r>
            <a:rPr lang="zh-CN" altLang="en-US" sz="2400" b="1" dirty="0"/>
            <a:t>②可随时启用，在线服务高</a:t>
          </a:r>
          <a:endParaRPr lang="en-US" altLang="zh-CN" sz="2400" b="1" dirty="0"/>
        </a:p>
        <a:p>
          <a:r>
            <a:rPr lang="zh-CN" altLang="en-US" sz="2400" b="1" dirty="0"/>
            <a:t>③可实现功能多，扩展性强</a:t>
          </a:r>
        </a:p>
      </dgm:t>
    </dgm:pt>
    <dgm:pt modelId="{B6720D2F-64AC-4B6F-BE1E-36EAF997A84B}" type="parTrans" cxnId="{0C41AB23-080C-4CF1-8B5B-C7A5CC8B1236}">
      <dgm:prSet/>
      <dgm:spPr/>
      <dgm:t>
        <a:bodyPr/>
        <a:lstStyle/>
        <a:p>
          <a:endParaRPr lang="zh-CN" altLang="en-US"/>
        </a:p>
      </dgm:t>
    </dgm:pt>
    <dgm:pt modelId="{3D9D317C-8683-4A1F-AA5C-130DAC18F98D}" type="sibTrans" cxnId="{0C41AB23-080C-4CF1-8B5B-C7A5CC8B1236}">
      <dgm:prSet/>
      <dgm:spPr/>
      <dgm:t>
        <a:bodyPr/>
        <a:lstStyle/>
        <a:p>
          <a:endParaRPr lang="zh-CN" altLang="en-US"/>
        </a:p>
      </dgm:t>
    </dgm:pt>
    <dgm:pt modelId="{50F5D6B4-6DF5-4BC0-B0FD-A7DF6618CB89}">
      <dgm:prSet phldrT="[文本]" custT="1"/>
      <dgm:spPr/>
      <dgm:t>
        <a:bodyPr/>
        <a:lstStyle/>
        <a:p>
          <a:r>
            <a:rPr lang="en-US" sz="2400" b="1" i="0" dirty="0"/>
            <a:t>Weaknesses / </a:t>
          </a:r>
          <a:r>
            <a:rPr lang="zh-CN" altLang="en-US" sz="2400" b="1" i="0" dirty="0"/>
            <a:t>缺陷：</a:t>
          </a:r>
          <a:endParaRPr lang="en-US" altLang="zh-CN" sz="2400" b="1" i="0" dirty="0"/>
        </a:p>
        <a:p>
          <a:r>
            <a:rPr lang="zh-CN" altLang="en-US" sz="2400" b="1" i="0" dirty="0"/>
            <a:t>①需要从市场下载</a:t>
          </a:r>
          <a:endParaRPr lang="en-US" altLang="zh-CN" sz="2400" b="1" i="0" dirty="0"/>
        </a:p>
        <a:p>
          <a:r>
            <a:rPr lang="zh-CN" altLang="en-US" sz="2400" b="1" dirty="0"/>
            <a:t>②要满足不同的平台</a:t>
          </a:r>
          <a:endParaRPr lang="en-US" altLang="zh-CN" sz="2400" b="1" dirty="0"/>
        </a:p>
        <a:p>
          <a:r>
            <a:rPr lang="zh-CN" altLang="en-US" sz="2400" b="1" dirty="0"/>
            <a:t>③版本要不定更新，开发周期长</a:t>
          </a:r>
          <a:endParaRPr lang="zh-CN" altLang="en-US" sz="1400" b="1" dirty="0"/>
        </a:p>
      </dgm:t>
    </dgm:pt>
    <dgm:pt modelId="{CF918426-C769-4700-B789-5EA5CF5C6A8B}" type="parTrans" cxnId="{F45E3018-40D6-40F1-A0AD-0EE762CE4504}">
      <dgm:prSet/>
      <dgm:spPr/>
      <dgm:t>
        <a:bodyPr/>
        <a:lstStyle/>
        <a:p>
          <a:endParaRPr lang="zh-CN" altLang="en-US"/>
        </a:p>
      </dgm:t>
    </dgm:pt>
    <dgm:pt modelId="{3AD50BCD-442C-4BFD-BBAE-FE56F1A79A6E}" type="sibTrans" cxnId="{F45E3018-40D6-40F1-A0AD-0EE762CE4504}">
      <dgm:prSet/>
      <dgm:spPr/>
      <dgm:t>
        <a:bodyPr/>
        <a:lstStyle/>
        <a:p>
          <a:endParaRPr lang="zh-CN" altLang="en-US"/>
        </a:p>
      </dgm:t>
    </dgm:pt>
    <dgm:pt modelId="{4D7A5B24-E72E-47FB-B533-7C36DF09E95F}">
      <dgm:prSet phldrT="[文本]" custT="1"/>
      <dgm:spPr/>
      <dgm:t>
        <a:bodyPr/>
        <a:lstStyle/>
        <a:p>
          <a:r>
            <a:rPr lang="en-US" sz="2400" b="1" i="0" dirty="0"/>
            <a:t>Opportunities / </a:t>
          </a:r>
          <a:r>
            <a:rPr lang="zh-CN" altLang="en-US" sz="2400" b="1" i="0" dirty="0"/>
            <a:t>机会：</a:t>
          </a:r>
          <a:endParaRPr lang="en-US" altLang="zh-CN" sz="2400" b="1" i="0" dirty="0"/>
        </a:p>
        <a:p>
          <a:r>
            <a:rPr lang="zh-CN" altLang="en-US" sz="2400" b="1" i="0" dirty="0"/>
            <a:t>①用户基数大，面广</a:t>
          </a:r>
          <a:endParaRPr lang="en-US" altLang="zh-CN" sz="2400" b="1" i="0" dirty="0"/>
        </a:p>
        <a:p>
          <a:r>
            <a:rPr lang="zh-CN" altLang="en-US" sz="2400" b="1" i="0" dirty="0"/>
            <a:t>②当下移动应用发展势头猛</a:t>
          </a:r>
          <a:endParaRPr lang="en-US" altLang="zh-CN" sz="2400" b="1" i="0" dirty="0"/>
        </a:p>
        <a:p>
          <a:r>
            <a:rPr lang="zh-CN" altLang="en-US" sz="2400" b="1" dirty="0"/>
            <a:t>③准入门槛低</a:t>
          </a:r>
        </a:p>
      </dgm:t>
    </dgm:pt>
    <dgm:pt modelId="{C959AF38-DEB6-432F-B8B5-F4310F314A6F}" type="parTrans" cxnId="{E659F73E-B7E2-4CD1-9D5D-4D44F423DEA0}">
      <dgm:prSet/>
      <dgm:spPr/>
      <dgm:t>
        <a:bodyPr/>
        <a:lstStyle/>
        <a:p>
          <a:endParaRPr lang="zh-CN" altLang="en-US"/>
        </a:p>
      </dgm:t>
    </dgm:pt>
    <dgm:pt modelId="{2DD36EE0-12E8-42E6-AF19-A03B9E1E2F66}" type="sibTrans" cxnId="{E659F73E-B7E2-4CD1-9D5D-4D44F423DEA0}">
      <dgm:prSet/>
      <dgm:spPr/>
      <dgm:t>
        <a:bodyPr/>
        <a:lstStyle/>
        <a:p>
          <a:endParaRPr lang="zh-CN" altLang="en-US"/>
        </a:p>
      </dgm:t>
    </dgm:pt>
    <dgm:pt modelId="{1EF644EC-A554-4B2D-AE28-8B06C3D48EAC}">
      <dgm:prSet phldrT="[文本]" custT="1"/>
      <dgm:spPr/>
      <dgm:t>
        <a:bodyPr/>
        <a:lstStyle/>
        <a:p>
          <a:r>
            <a:rPr lang="en-US" sz="2400" b="1" i="0" dirty="0"/>
            <a:t>Threats / </a:t>
          </a:r>
          <a:r>
            <a:rPr lang="zh-CN" altLang="en-US" sz="2400" b="1" i="0" dirty="0"/>
            <a:t>挑战：</a:t>
          </a:r>
          <a:endParaRPr lang="en-US" altLang="zh-CN" sz="2400" b="1" i="0" dirty="0"/>
        </a:p>
        <a:p>
          <a:r>
            <a:rPr lang="zh-CN" altLang="en-US" sz="2400" b="1" i="0" dirty="0"/>
            <a:t>①要有足够的创新性</a:t>
          </a:r>
          <a:endParaRPr lang="en-US" altLang="zh-CN" sz="2400" b="1" i="0" dirty="0"/>
        </a:p>
        <a:p>
          <a:r>
            <a:rPr lang="zh-CN" altLang="en-US" sz="2400" b="1" i="0" dirty="0"/>
            <a:t>②需要满足客户的不同需求</a:t>
          </a:r>
          <a:endParaRPr lang="en-US" altLang="zh-CN" sz="2400" b="1" i="0" dirty="0"/>
        </a:p>
        <a:p>
          <a:r>
            <a:rPr lang="zh-CN" altLang="en-US" sz="2400" b="1" dirty="0"/>
            <a:t>③要抓住市场的方向</a:t>
          </a:r>
        </a:p>
      </dgm:t>
    </dgm:pt>
    <dgm:pt modelId="{177F15A0-B0CE-4EEA-AB2F-D556D61DA7C9}" type="parTrans" cxnId="{E55E209E-C654-4153-834E-A6C68D0C2AE3}">
      <dgm:prSet/>
      <dgm:spPr/>
      <dgm:t>
        <a:bodyPr/>
        <a:lstStyle/>
        <a:p>
          <a:endParaRPr lang="zh-CN" altLang="en-US"/>
        </a:p>
      </dgm:t>
    </dgm:pt>
    <dgm:pt modelId="{98E6B565-BA4E-4947-B91F-AE82CD94D9C4}" type="sibTrans" cxnId="{E55E209E-C654-4153-834E-A6C68D0C2AE3}">
      <dgm:prSet/>
      <dgm:spPr/>
      <dgm:t>
        <a:bodyPr/>
        <a:lstStyle/>
        <a:p>
          <a:endParaRPr lang="zh-CN" altLang="en-US"/>
        </a:p>
      </dgm:t>
    </dgm:pt>
    <dgm:pt modelId="{0EC31F9A-5ED0-465C-BCF8-6A9F2E68AD6D}" type="pres">
      <dgm:prSet presAssocID="{D64F408E-A33B-457C-B457-A15D9634D0F9}" presName="matrix" presStyleCnt="0">
        <dgm:presLayoutVars>
          <dgm:chMax val="1"/>
          <dgm:dir/>
          <dgm:resizeHandles val="exact"/>
        </dgm:presLayoutVars>
      </dgm:prSet>
      <dgm:spPr/>
    </dgm:pt>
    <dgm:pt modelId="{8D03FF0C-CC34-4EB2-AEBC-5D788601C905}" type="pres">
      <dgm:prSet presAssocID="{D64F408E-A33B-457C-B457-A15D9634D0F9}" presName="axisShape" presStyleLbl="bgShp" presStyleIdx="0" presStyleCnt="1"/>
      <dgm:spPr/>
    </dgm:pt>
    <dgm:pt modelId="{C4035667-94A6-4FEF-BB0B-0B9B634A1223}" type="pres">
      <dgm:prSet presAssocID="{D64F408E-A33B-457C-B457-A15D9634D0F9}" presName="rect1" presStyleLbl="node1" presStyleIdx="0" presStyleCnt="4" custScaleX="212133" custLinFactNeighborX="-67225" custLinFactNeighborY="-1489">
        <dgm:presLayoutVars>
          <dgm:chMax val="0"/>
          <dgm:chPref val="0"/>
          <dgm:bulletEnabled val="1"/>
        </dgm:presLayoutVars>
      </dgm:prSet>
      <dgm:spPr/>
    </dgm:pt>
    <dgm:pt modelId="{DE088EEE-CD61-42E3-9EB2-FA2E42B5C366}" type="pres">
      <dgm:prSet presAssocID="{D64F408E-A33B-457C-B457-A15D9634D0F9}" presName="rect2" presStyleLbl="node1" presStyleIdx="1" presStyleCnt="4" custScaleX="218262" custLinFactNeighborX="72401" custLinFactNeighborY="-2482">
        <dgm:presLayoutVars>
          <dgm:chMax val="0"/>
          <dgm:chPref val="0"/>
          <dgm:bulletEnabled val="1"/>
        </dgm:presLayoutVars>
      </dgm:prSet>
      <dgm:spPr/>
    </dgm:pt>
    <dgm:pt modelId="{738A6F59-2A5C-41CE-B8AC-D533115A909C}" type="pres">
      <dgm:prSet presAssocID="{D64F408E-A33B-457C-B457-A15D9634D0F9}" presName="rect3" presStyleLbl="node1" presStyleIdx="2" presStyleCnt="4" custScaleX="209653" custLinFactNeighborX="-67996" custLinFactNeighborY="2958">
        <dgm:presLayoutVars>
          <dgm:chMax val="0"/>
          <dgm:chPref val="0"/>
          <dgm:bulletEnabled val="1"/>
        </dgm:presLayoutVars>
      </dgm:prSet>
      <dgm:spPr/>
    </dgm:pt>
    <dgm:pt modelId="{7188D8C0-554F-4215-BDCB-88615F5C337E}" type="pres">
      <dgm:prSet presAssocID="{D64F408E-A33B-457C-B457-A15D9634D0F9}" presName="rect4" presStyleLbl="node1" presStyleIdx="3" presStyleCnt="4" custScaleX="219762" custLinFactNeighborX="73609" custLinFactNeighborY="2978">
        <dgm:presLayoutVars>
          <dgm:chMax val="0"/>
          <dgm:chPref val="0"/>
          <dgm:bulletEnabled val="1"/>
        </dgm:presLayoutVars>
      </dgm:prSet>
      <dgm:spPr/>
    </dgm:pt>
  </dgm:ptLst>
  <dgm:cxnLst>
    <dgm:cxn modelId="{F45E3018-40D6-40F1-A0AD-0EE762CE4504}" srcId="{D64F408E-A33B-457C-B457-A15D9634D0F9}" destId="{50F5D6B4-6DF5-4BC0-B0FD-A7DF6618CB89}" srcOrd="1" destOrd="0" parTransId="{CF918426-C769-4700-B789-5EA5CF5C6A8B}" sibTransId="{3AD50BCD-442C-4BFD-BBAE-FE56F1A79A6E}"/>
    <dgm:cxn modelId="{0C41AB23-080C-4CF1-8B5B-C7A5CC8B1236}" srcId="{D64F408E-A33B-457C-B457-A15D9634D0F9}" destId="{3AC33AC0-6957-477D-848F-3CC5700CDA7A}" srcOrd="0" destOrd="0" parTransId="{B6720D2F-64AC-4B6F-BE1E-36EAF997A84B}" sibTransId="{3D9D317C-8683-4A1F-AA5C-130DAC18F98D}"/>
    <dgm:cxn modelId="{E659F73E-B7E2-4CD1-9D5D-4D44F423DEA0}" srcId="{D64F408E-A33B-457C-B457-A15D9634D0F9}" destId="{4D7A5B24-E72E-47FB-B533-7C36DF09E95F}" srcOrd="2" destOrd="0" parTransId="{C959AF38-DEB6-432F-B8B5-F4310F314A6F}" sibTransId="{2DD36EE0-12E8-42E6-AF19-A03B9E1E2F66}"/>
    <dgm:cxn modelId="{BFDBCB57-AC76-4D59-93A9-5FF08FB7815E}" type="presOf" srcId="{1EF644EC-A554-4B2D-AE28-8B06C3D48EAC}" destId="{7188D8C0-554F-4215-BDCB-88615F5C337E}" srcOrd="0" destOrd="0" presId="urn:microsoft.com/office/officeart/2005/8/layout/matrix2"/>
    <dgm:cxn modelId="{EEB4AD85-226E-4022-98B6-DA6B35DE02FE}" type="presOf" srcId="{3AC33AC0-6957-477D-848F-3CC5700CDA7A}" destId="{C4035667-94A6-4FEF-BB0B-0B9B634A1223}" srcOrd="0" destOrd="0" presId="urn:microsoft.com/office/officeart/2005/8/layout/matrix2"/>
    <dgm:cxn modelId="{7C33459C-8796-4C41-9FD7-2852869178CC}" type="presOf" srcId="{4D7A5B24-E72E-47FB-B533-7C36DF09E95F}" destId="{738A6F59-2A5C-41CE-B8AC-D533115A909C}" srcOrd="0" destOrd="0" presId="urn:microsoft.com/office/officeart/2005/8/layout/matrix2"/>
    <dgm:cxn modelId="{E55E209E-C654-4153-834E-A6C68D0C2AE3}" srcId="{D64F408E-A33B-457C-B457-A15D9634D0F9}" destId="{1EF644EC-A554-4B2D-AE28-8B06C3D48EAC}" srcOrd="3" destOrd="0" parTransId="{177F15A0-B0CE-4EEA-AB2F-D556D61DA7C9}" sibTransId="{98E6B565-BA4E-4947-B91F-AE82CD94D9C4}"/>
    <dgm:cxn modelId="{C7A969CB-77E7-46A2-8E8B-13E7AC24D9FC}" type="presOf" srcId="{D64F408E-A33B-457C-B457-A15D9634D0F9}" destId="{0EC31F9A-5ED0-465C-BCF8-6A9F2E68AD6D}" srcOrd="0" destOrd="0" presId="urn:microsoft.com/office/officeart/2005/8/layout/matrix2"/>
    <dgm:cxn modelId="{0B0F01D0-FE92-4B0D-8041-CDAF1D7D5DCD}" type="presOf" srcId="{50F5D6B4-6DF5-4BC0-B0FD-A7DF6618CB89}" destId="{DE088EEE-CD61-42E3-9EB2-FA2E42B5C366}" srcOrd="0" destOrd="0" presId="urn:microsoft.com/office/officeart/2005/8/layout/matrix2"/>
    <dgm:cxn modelId="{0FB79FBA-CC20-4389-AED2-0D63A8CF2FEA}" type="presParOf" srcId="{0EC31F9A-5ED0-465C-BCF8-6A9F2E68AD6D}" destId="{8D03FF0C-CC34-4EB2-AEBC-5D788601C905}" srcOrd="0" destOrd="0" presId="urn:microsoft.com/office/officeart/2005/8/layout/matrix2"/>
    <dgm:cxn modelId="{3D30D122-76CF-4DCD-AD78-B1B6C1AE1496}" type="presParOf" srcId="{0EC31F9A-5ED0-465C-BCF8-6A9F2E68AD6D}" destId="{C4035667-94A6-4FEF-BB0B-0B9B634A1223}" srcOrd="1" destOrd="0" presId="urn:microsoft.com/office/officeart/2005/8/layout/matrix2"/>
    <dgm:cxn modelId="{872320C9-26EE-4752-8D0E-ECD379CABA5A}" type="presParOf" srcId="{0EC31F9A-5ED0-465C-BCF8-6A9F2E68AD6D}" destId="{DE088EEE-CD61-42E3-9EB2-FA2E42B5C366}" srcOrd="2" destOrd="0" presId="urn:microsoft.com/office/officeart/2005/8/layout/matrix2"/>
    <dgm:cxn modelId="{B80D4045-6D8A-451C-96BE-E315CF0CC131}" type="presParOf" srcId="{0EC31F9A-5ED0-465C-BCF8-6A9F2E68AD6D}" destId="{738A6F59-2A5C-41CE-B8AC-D533115A909C}" srcOrd="3" destOrd="0" presId="urn:microsoft.com/office/officeart/2005/8/layout/matrix2"/>
    <dgm:cxn modelId="{F1DD4C85-B13B-4ADF-A3B7-5EB4ED1408A7}" type="presParOf" srcId="{0EC31F9A-5ED0-465C-BCF8-6A9F2E68AD6D}" destId="{7188D8C0-554F-4215-BDCB-88615F5C337E}"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6CE7A-C64E-451B-B9A1-33A99467E4B3}">
      <dsp:nvSpPr>
        <dsp:cNvPr id="0" name=""/>
        <dsp:cNvSpPr/>
      </dsp:nvSpPr>
      <dsp:spPr>
        <a:xfrm>
          <a:off x="5261336" y="1445024"/>
          <a:ext cx="4145590" cy="753002"/>
        </a:xfrm>
        <a:custGeom>
          <a:avLst/>
          <a:gdLst/>
          <a:ahLst/>
          <a:cxnLst/>
          <a:rect l="0" t="0" r="0" b="0"/>
          <a:pathLst>
            <a:path>
              <a:moveTo>
                <a:pt x="0" y="0"/>
              </a:moveTo>
              <a:lnTo>
                <a:pt x="0" y="559122"/>
              </a:lnTo>
              <a:lnTo>
                <a:pt x="4145590" y="559122"/>
              </a:lnTo>
              <a:lnTo>
                <a:pt x="4145590" y="753002"/>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4B0522-E611-4CA0-BD48-8D20F927DDAA}">
      <dsp:nvSpPr>
        <dsp:cNvPr id="0" name=""/>
        <dsp:cNvSpPr/>
      </dsp:nvSpPr>
      <dsp:spPr>
        <a:xfrm>
          <a:off x="5261336" y="1445024"/>
          <a:ext cx="1474338" cy="753002"/>
        </a:xfrm>
        <a:custGeom>
          <a:avLst/>
          <a:gdLst/>
          <a:ahLst/>
          <a:cxnLst/>
          <a:rect l="0" t="0" r="0" b="0"/>
          <a:pathLst>
            <a:path>
              <a:moveTo>
                <a:pt x="0" y="0"/>
              </a:moveTo>
              <a:lnTo>
                <a:pt x="0" y="559122"/>
              </a:lnTo>
              <a:lnTo>
                <a:pt x="1474338" y="559122"/>
              </a:lnTo>
              <a:lnTo>
                <a:pt x="1474338" y="753002"/>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B8F4C8-A874-4659-8F57-75F99D879A2D}">
      <dsp:nvSpPr>
        <dsp:cNvPr id="0" name=""/>
        <dsp:cNvSpPr/>
      </dsp:nvSpPr>
      <dsp:spPr>
        <a:xfrm>
          <a:off x="3982198" y="1445024"/>
          <a:ext cx="1279137" cy="753002"/>
        </a:xfrm>
        <a:custGeom>
          <a:avLst/>
          <a:gdLst/>
          <a:ahLst/>
          <a:cxnLst/>
          <a:rect l="0" t="0" r="0" b="0"/>
          <a:pathLst>
            <a:path>
              <a:moveTo>
                <a:pt x="1279137" y="0"/>
              </a:moveTo>
              <a:lnTo>
                <a:pt x="1279137" y="559122"/>
              </a:lnTo>
              <a:lnTo>
                <a:pt x="0" y="559122"/>
              </a:lnTo>
              <a:lnTo>
                <a:pt x="0" y="753002"/>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C2E344-17E6-4F8B-90A3-F7538891A88E}">
      <dsp:nvSpPr>
        <dsp:cNvPr id="0" name=""/>
        <dsp:cNvSpPr/>
      </dsp:nvSpPr>
      <dsp:spPr>
        <a:xfrm>
          <a:off x="1198513" y="1445024"/>
          <a:ext cx="4062822" cy="753002"/>
        </a:xfrm>
        <a:custGeom>
          <a:avLst/>
          <a:gdLst/>
          <a:ahLst/>
          <a:cxnLst/>
          <a:rect l="0" t="0" r="0" b="0"/>
          <a:pathLst>
            <a:path>
              <a:moveTo>
                <a:pt x="4062822" y="0"/>
              </a:moveTo>
              <a:lnTo>
                <a:pt x="4062822" y="559122"/>
              </a:lnTo>
              <a:lnTo>
                <a:pt x="0" y="559122"/>
              </a:lnTo>
              <a:lnTo>
                <a:pt x="0" y="753002"/>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0E65F1-6D73-4550-8E64-0F9698563CEA}">
      <dsp:nvSpPr>
        <dsp:cNvPr id="0" name=""/>
        <dsp:cNvSpPr/>
      </dsp:nvSpPr>
      <dsp:spPr>
        <a:xfrm>
          <a:off x="3965321" y="759030"/>
          <a:ext cx="2592029" cy="68599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宋体" panose="02010600030101010101" pitchFamily="2" charset="-122"/>
              <a:ea typeface="宋体" panose="02010600030101010101" pitchFamily="2" charset="-122"/>
            </a:rPr>
            <a:t>项目使用对象：</a:t>
          </a:r>
        </a:p>
      </dsp:txBody>
      <dsp:txXfrm>
        <a:off x="3965321" y="759030"/>
        <a:ext cx="2592029" cy="685993"/>
      </dsp:txXfrm>
    </dsp:sp>
    <dsp:sp modelId="{EC91715D-358E-46CB-B623-03FA98E9E3BC}">
      <dsp:nvSpPr>
        <dsp:cNvPr id="0" name=""/>
        <dsp:cNvSpPr/>
      </dsp:nvSpPr>
      <dsp:spPr>
        <a:xfrm>
          <a:off x="279" y="2198027"/>
          <a:ext cx="2396468" cy="106310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宋体" panose="02010600030101010101" pitchFamily="2" charset="-122"/>
              <a:ea typeface="宋体" panose="02010600030101010101" pitchFamily="2" charset="-122"/>
            </a:rPr>
            <a:t>平时有写日记或记录要点需求的人群如大学生；</a:t>
          </a:r>
        </a:p>
      </dsp:txBody>
      <dsp:txXfrm>
        <a:off x="279" y="2198027"/>
        <a:ext cx="2396468" cy="1063109"/>
      </dsp:txXfrm>
    </dsp:sp>
    <dsp:sp modelId="{EB638A0B-5651-4425-9F73-009E20AEEF45}">
      <dsp:nvSpPr>
        <dsp:cNvPr id="0" name=""/>
        <dsp:cNvSpPr/>
      </dsp:nvSpPr>
      <dsp:spPr>
        <a:xfrm>
          <a:off x="2784508" y="2198027"/>
          <a:ext cx="2395379" cy="104138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宋体" panose="02010600030101010101" pitchFamily="2" charset="-122"/>
              <a:ea typeface="宋体" panose="02010600030101010101" pitchFamily="2" charset="-122"/>
            </a:rPr>
            <a:t>想在有碎片化时间中陶冶情操的人群；</a:t>
          </a:r>
          <a:endParaRPr lang="zh-CN" altLang="en-US" sz="2300" b="1" kern="1200" dirty="0">
            <a:latin typeface="宋体" panose="02010600030101010101" pitchFamily="2" charset="-122"/>
            <a:ea typeface="宋体" panose="02010600030101010101" pitchFamily="2" charset="-122"/>
          </a:endParaRPr>
        </a:p>
      </dsp:txBody>
      <dsp:txXfrm>
        <a:off x="2784508" y="2198027"/>
        <a:ext cx="2395379" cy="1041385"/>
      </dsp:txXfrm>
    </dsp:sp>
    <dsp:sp modelId="{7FFE3AC8-FDAA-4024-94B7-E81158E4E2C0}">
      <dsp:nvSpPr>
        <dsp:cNvPr id="0" name=""/>
        <dsp:cNvSpPr/>
      </dsp:nvSpPr>
      <dsp:spPr>
        <a:xfrm>
          <a:off x="5567648" y="2198027"/>
          <a:ext cx="2336052" cy="105961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宋体" panose="02010600030101010101" pitchFamily="2" charset="-122"/>
              <a:ea typeface="宋体" panose="02010600030101010101" pitchFamily="2" charset="-122"/>
            </a:rPr>
            <a:t>有简单文学作品创作需求的人群；</a:t>
          </a:r>
        </a:p>
      </dsp:txBody>
      <dsp:txXfrm>
        <a:off x="5567648" y="2198027"/>
        <a:ext cx="2336052" cy="1059619"/>
      </dsp:txXfrm>
    </dsp:sp>
    <dsp:sp modelId="{DF06F3F5-D6D6-4D7C-89FC-496F05E9D1E3}">
      <dsp:nvSpPr>
        <dsp:cNvPr id="0" name=""/>
        <dsp:cNvSpPr/>
      </dsp:nvSpPr>
      <dsp:spPr>
        <a:xfrm>
          <a:off x="8291460" y="2198027"/>
          <a:ext cx="2230932" cy="107498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宋体" panose="02010600030101010101" pitchFamily="2" charset="-122"/>
              <a:ea typeface="宋体" panose="02010600030101010101" pitchFamily="2" charset="-122"/>
            </a:rPr>
            <a:t>有阅读文章或作品习惯的人群。</a:t>
          </a:r>
        </a:p>
      </dsp:txBody>
      <dsp:txXfrm>
        <a:off x="8291460" y="2198027"/>
        <a:ext cx="2230932" cy="1074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A5E50-5DAB-4F66-A260-8D4DFC3B3EF1}">
      <dsp:nvSpPr>
        <dsp:cNvPr id="0" name=""/>
        <dsp:cNvSpPr/>
      </dsp:nvSpPr>
      <dsp:spPr>
        <a:xfrm>
          <a:off x="3177806" y="1130224"/>
          <a:ext cx="207864" cy="910643"/>
        </a:xfrm>
        <a:custGeom>
          <a:avLst/>
          <a:gdLst/>
          <a:ahLst/>
          <a:cxnLst/>
          <a:rect l="0" t="0" r="0" b="0"/>
          <a:pathLst>
            <a:path>
              <a:moveTo>
                <a:pt x="207864" y="0"/>
              </a:moveTo>
              <a:lnTo>
                <a:pt x="207864" y="910643"/>
              </a:lnTo>
              <a:lnTo>
                <a:pt x="0" y="91064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7612A5-D7B0-4275-B66F-20763EA0B19B}">
      <dsp:nvSpPr>
        <dsp:cNvPr id="0" name=""/>
        <dsp:cNvSpPr/>
      </dsp:nvSpPr>
      <dsp:spPr>
        <a:xfrm>
          <a:off x="3385671" y="1130224"/>
          <a:ext cx="2395387" cy="1821286"/>
        </a:xfrm>
        <a:custGeom>
          <a:avLst/>
          <a:gdLst/>
          <a:ahLst/>
          <a:cxnLst/>
          <a:rect l="0" t="0" r="0" b="0"/>
          <a:pathLst>
            <a:path>
              <a:moveTo>
                <a:pt x="0" y="0"/>
              </a:moveTo>
              <a:lnTo>
                <a:pt x="0" y="1613421"/>
              </a:lnTo>
              <a:lnTo>
                <a:pt x="2395387" y="1613421"/>
              </a:lnTo>
              <a:lnTo>
                <a:pt x="2395387" y="18212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0897CD-7C35-41AD-9EE3-99D38466C4E7}">
      <dsp:nvSpPr>
        <dsp:cNvPr id="0" name=""/>
        <dsp:cNvSpPr/>
      </dsp:nvSpPr>
      <dsp:spPr>
        <a:xfrm>
          <a:off x="3339951" y="1130224"/>
          <a:ext cx="91440" cy="1821286"/>
        </a:xfrm>
        <a:custGeom>
          <a:avLst/>
          <a:gdLst/>
          <a:ahLst/>
          <a:cxnLst/>
          <a:rect l="0" t="0" r="0" b="0"/>
          <a:pathLst>
            <a:path>
              <a:moveTo>
                <a:pt x="45720" y="0"/>
              </a:moveTo>
              <a:lnTo>
                <a:pt x="45720" y="18212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290184-AE45-4576-BF47-337A4AA7698F}">
      <dsp:nvSpPr>
        <dsp:cNvPr id="0" name=""/>
        <dsp:cNvSpPr/>
      </dsp:nvSpPr>
      <dsp:spPr>
        <a:xfrm>
          <a:off x="990283" y="1130224"/>
          <a:ext cx="2395387" cy="1821286"/>
        </a:xfrm>
        <a:custGeom>
          <a:avLst/>
          <a:gdLst/>
          <a:ahLst/>
          <a:cxnLst/>
          <a:rect l="0" t="0" r="0" b="0"/>
          <a:pathLst>
            <a:path>
              <a:moveTo>
                <a:pt x="2395387" y="0"/>
              </a:moveTo>
              <a:lnTo>
                <a:pt x="2395387" y="1613421"/>
              </a:lnTo>
              <a:lnTo>
                <a:pt x="0" y="1613421"/>
              </a:lnTo>
              <a:lnTo>
                <a:pt x="0" y="18212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46B7ED-F4ED-4134-A59B-E715DC06BA0C}">
      <dsp:nvSpPr>
        <dsp:cNvPr id="0" name=""/>
        <dsp:cNvSpPr/>
      </dsp:nvSpPr>
      <dsp:spPr>
        <a:xfrm>
          <a:off x="2395841" y="140395"/>
          <a:ext cx="1979658" cy="98982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项目经理</a:t>
          </a:r>
          <a:r>
            <a:rPr lang="zh-CN" altLang="en-US" sz="2000" kern="1200" dirty="0"/>
            <a:t>（陈玲曦）</a:t>
          </a:r>
          <a:endParaRPr lang="zh-CN" altLang="en-US" sz="3000" kern="1200" dirty="0"/>
        </a:p>
      </dsp:txBody>
      <dsp:txXfrm>
        <a:off x="2395841" y="140395"/>
        <a:ext cx="1979658" cy="989829"/>
      </dsp:txXfrm>
    </dsp:sp>
    <dsp:sp modelId="{5962FF53-B4AB-4F29-9531-34BD9789ABB2}">
      <dsp:nvSpPr>
        <dsp:cNvPr id="0" name=""/>
        <dsp:cNvSpPr/>
      </dsp:nvSpPr>
      <dsp:spPr>
        <a:xfrm>
          <a:off x="454" y="2951511"/>
          <a:ext cx="1979658" cy="98982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财务部</a:t>
          </a:r>
          <a:endParaRPr lang="en-US" altLang="zh-CN" sz="2500" kern="1200" dirty="0"/>
        </a:p>
        <a:p>
          <a:pPr marL="0" lvl="0" indent="0" algn="ctr" defTabSz="1111250">
            <a:lnSpc>
              <a:spcPct val="90000"/>
            </a:lnSpc>
            <a:spcBef>
              <a:spcPct val="0"/>
            </a:spcBef>
            <a:spcAft>
              <a:spcPct val="35000"/>
            </a:spcAft>
            <a:buNone/>
          </a:pPr>
          <a:r>
            <a:rPr lang="zh-CN" altLang="en-US" sz="2000" kern="1200" dirty="0"/>
            <a:t>（陈玲曦）</a:t>
          </a:r>
        </a:p>
      </dsp:txBody>
      <dsp:txXfrm>
        <a:off x="454" y="2951511"/>
        <a:ext cx="1979658" cy="989829"/>
      </dsp:txXfrm>
    </dsp:sp>
    <dsp:sp modelId="{3B7BF5FD-0809-4653-B8E2-A8D31A3A8A30}">
      <dsp:nvSpPr>
        <dsp:cNvPr id="0" name=""/>
        <dsp:cNvSpPr/>
      </dsp:nvSpPr>
      <dsp:spPr>
        <a:xfrm>
          <a:off x="2395841" y="2951511"/>
          <a:ext cx="1979658" cy="98982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技术部</a:t>
          </a:r>
          <a:endParaRPr lang="en-US" altLang="zh-CN" sz="2500" kern="1200" dirty="0"/>
        </a:p>
        <a:p>
          <a:pPr marL="0" lvl="0" indent="0" algn="ctr" defTabSz="1111250">
            <a:lnSpc>
              <a:spcPct val="90000"/>
            </a:lnSpc>
            <a:spcBef>
              <a:spcPct val="0"/>
            </a:spcBef>
            <a:spcAft>
              <a:spcPct val="35000"/>
            </a:spcAft>
            <a:buNone/>
          </a:pPr>
          <a:r>
            <a:rPr lang="zh-CN" altLang="en-US" sz="2000" kern="1200" dirty="0"/>
            <a:t>（童峻涛）</a:t>
          </a:r>
        </a:p>
      </dsp:txBody>
      <dsp:txXfrm>
        <a:off x="2395841" y="2951511"/>
        <a:ext cx="1979658" cy="989829"/>
      </dsp:txXfrm>
    </dsp:sp>
    <dsp:sp modelId="{B1760B48-03FD-4645-86BE-801D00C99DC1}">
      <dsp:nvSpPr>
        <dsp:cNvPr id="0" name=""/>
        <dsp:cNvSpPr/>
      </dsp:nvSpPr>
      <dsp:spPr>
        <a:xfrm>
          <a:off x="4791228" y="2951511"/>
          <a:ext cx="1979658" cy="98982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质量部</a:t>
          </a:r>
          <a:endParaRPr lang="en-US" altLang="zh-CN" sz="2500" kern="1200" dirty="0"/>
        </a:p>
        <a:p>
          <a:pPr marL="0" lvl="0" indent="0" algn="ctr" defTabSz="1111250">
            <a:lnSpc>
              <a:spcPct val="90000"/>
            </a:lnSpc>
            <a:spcBef>
              <a:spcPct val="0"/>
            </a:spcBef>
            <a:spcAft>
              <a:spcPct val="35000"/>
            </a:spcAft>
            <a:buNone/>
          </a:pPr>
          <a:r>
            <a:rPr lang="zh-CN" altLang="en-US" sz="2000" kern="1200" dirty="0"/>
            <a:t>（刘书宇）</a:t>
          </a:r>
        </a:p>
      </dsp:txBody>
      <dsp:txXfrm>
        <a:off x="4791228" y="2951511"/>
        <a:ext cx="1979658" cy="989829"/>
      </dsp:txXfrm>
    </dsp:sp>
    <dsp:sp modelId="{AE49448F-85A4-4BA6-BDA1-F975223EC0FB}">
      <dsp:nvSpPr>
        <dsp:cNvPr id="0" name=""/>
        <dsp:cNvSpPr/>
      </dsp:nvSpPr>
      <dsp:spPr>
        <a:xfrm>
          <a:off x="1198148" y="1545953"/>
          <a:ext cx="1979658" cy="98982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执行经理</a:t>
          </a:r>
          <a:r>
            <a:rPr lang="zh-CN" altLang="en-US" sz="2000" kern="1200" dirty="0"/>
            <a:t>（陈玲曦）</a:t>
          </a:r>
          <a:endParaRPr lang="zh-CN" altLang="en-US" sz="3000" kern="1200" dirty="0"/>
        </a:p>
      </dsp:txBody>
      <dsp:txXfrm>
        <a:off x="1198148" y="1545953"/>
        <a:ext cx="1979658" cy="9898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3FF0C-CC34-4EB2-AEBC-5D788601C905}">
      <dsp:nvSpPr>
        <dsp:cNvPr id="0" name=""/>
        <dsp:cNvSpPr/>
      </dsp:nvSpPr>
      <dsp:spPr>
        <a:xfrm>
          <a:off x="3075191" y="0"/>
          <a:ext cx="5418667" cy="5418667"/>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035667-94A6-4FEF-BB0B-0B9B634A1223}">
      <dsp:nvSpPr>
        <dsp:cNvPr id="0" name=""/>
        <dsp:cNvSpPr/>
      </dsp:nvSpPr>
      <dsp:spPr>
        <a:xfrm>
          <a:off x="755102" y="319939"/>
          <a:ext cx="4597912" cy="21674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dirty="0"/>
            <a:t>Strengths / </a:t>
          </a:r>
          <a:r>
            <a:rPr lang="zh-CN" altLang="en-US" sz="2400" b="1" i="0" kern="1200" dirty="0"/>
            <a:t>优势：</a:t>
          </a:r>
          <a:endParaRPr lang="en-US" altLang="zh-CN" sz="2400" b="1" i="0" kern="1200" dirty="0"/>
        </a:p>
        <a:p>
          <a:pPr marL="0" lvl="0" indent="0" algn="ctr" defTabSz="1066800">
            <a:lnSpc>
              <a:spcPct val="90000"/>
            </a:lnSpc>
            <a:spcBef>
              <a:spcPct val="0"/>
            </a:spcBef>
            <a:spcAft>
              <a:spcPct val="35000"/>
            </a:spcAft>
            <a:buNone/>
          </a:pPr>
          <a:r>
            <a:rPr lang="zh-CN" altLang="en-US" sz="2400" b="1" kern="1200" dirty="0"/>
            <a:t>①方便快捷，用户体验佳</a:t>
          </a:r>
          <a:endParaRPr lang="en-US" altLang="zh-CN" sz="2400" b="1" kern="1200" dirty="0"/>
        </a:p>
        <a:p>
          <a:pPr marL="0" lvl="0" indent="0" algn="ctr" defTabSz="1066800">
            <a:lnSpc>
              <a:spcPct val="90000"/>
            </a:lnSpc>
            <a:spcBef>
              <a:spcPct val="0"/>
            </a:spcBef>
            <a:spcAft>
              <a:spcPct val="35000"/>
            </a:spcAft>
            <a:buNone/>
          </a:pPr>
          <a:r>
            <a:rPr lang="zh-CN" altLang="en-US" sz="2400" b="1" kern="1200" dirty="0"/>
            <a:t>②可随时启用，在线服务高</a:t>
          </a:r>
          <a:endParaRPr lang="en-US" altLang="zh-CN" sz="2400" b="1" kern="1200" dirty="0"/>
        </a:p>
        <a:p>
          <a:pPr marL="0" lvl="0" indent="0" algn="ctr" defTabSz="1066800">
            <a:lnSpc>
              <a:spcPct val="90000"/>
            </a:lnSpc>
            <a:spcBef>
              <a:spcPct val="0"/>
            </a:spcBef>
            <a:spcAft>
              <a:spcPct val="35000"/>
            </a:spcAft>
            <a:buNone/>
          </a:pPr>
          <a:r>
            <a:rPr lang="zh-CN" altLang="en-US" sz="2400" b="1" kern="1200" dirty="0"/>
            <a:t>③可实现功能多，扩展性强</a:t>
          </a:r>
        </a:p>
      </dsp:txBody>
      <dsp:txXfrm>
        <a:off x="860909" y="425746"/>
        <a:ext cx="4386298" cy="1955852"/>
      </dsp:txXfrm>
    </dsp:sp>
    <dsp:sp modelId="{DE088EEE-CD61-42E3-9EB2-FA2E42B5C366}">
      <dsp:nvSpPr>
        <dsp:cNvPr id="0" name=""/>
        <dsp:cNvSpPr/>
      </dsp:nvSpPr>
      <dsp:spPr>
        <a:xfrm>
          <a:off x="6261801" y="298416"/>
          <a:ext cx="4730756" cy="21674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dirty="0"/>
            <a:t>Weaknesses / </a:t>
          </a:r>
          <a:r>
            <a:rPr lang="zh-CN" altLang="en-US" sz="2400" b="1" i="0" kern="1200" dirty="0"/>
            <a:t>缺陷：</a:t>
          </a:r>
          <a:endParaRPr lang="en-US" altLang="zh-CN" sz="2400" b="1" i="0" kern="1200" dirty="0"/>
        </a:p>
        <a:p>
          <a:pPr marL="0" lvl="0" indent="0" algn="ctr" defTabSz="1066800">
            <a:lnSpc>
              <a:spcPct val="90000"/>
            </a:lnSpc>
            <a:spcBef>
              <a:spcPct val="0"/>
            </a:spcBef>
            <a:spcAft>
              <a:spcPct val="35000"/>
            </a:spcAft>
            <a:buNone/>
          </a:pPr>
          <a:r>
            <a:rPr lang="zh-CN" altLang="en-US" sz="2400" b="1" i="0" kern="1200" dirty="0"/>
            <a:t>①需要从市场下载</a:t>
          </a:r>
          <a:endParaRPr lang="en-US" altLang="zh-CN" sz="2400" b="1" i="0" kern="1200" dirty="0"/>
        </a:p>
        <a:p>
          <a:pPr marL="0" lvl="0" indent="0" algn="ctr" defTabSz="1066800">
            <a:lnSpc>
              <a:spcPct val="90000"/>
            </a:lnSpc>
            <a:spcBef>
              <a:spcPct val="0"/>
            </a:spcBef>
            <a:spcAft>
              <a:spcPct val="35000"/>
            </a:spcAft>
            <a:buNone/>
          </a:pPr>
          <a:r>
            <a:rPr lang="zh-CN" altLang="en-US" sz="2400" b="1" kern="1200" dirty="0"/>
            <a:t>②要满足不同的平台</a:t>
          </a:r>
          <a:endParaRPr lang="en-US" altLang="zh-CN" sz="2400" b="1" kern="1200" dirty="0"/>
        </a:p>
        <a:p>
          <a:pPr marL="0" lvl="0" indent="0" algn="ctr" defTabSz="1066800">
            <a:lnSpc>
              <a:spcPct val="90000"/>
            </a:lnSpc>
            <a:spcBef>
              <a:spcPct val="0"/>
            </a:spcBef>
            <a:spcAft>
              <a:spcPct val="35000"/>
            </a:spcAft>
            <a:buNone/>
          </a:pPr>
          <a:r>
            <a:rPr lang="zh-CN" altLang="en-US" sz="2400" b="1" kern="1200" dirty="0"/>
            <a:t>③版本要不定更新，开发周期长</a:t>
          </a:r>
          <a:endParaRPr lang="zh-CN" altLang="en-US" sz="1400" b="1" kern="1200" dirty="0"/>
        </a:p>
      </dsp:txBody>
      <dsp:txXfrm>
        <a:off x="6367608" y="404223"/>
        <a:ext cx="4519142" cy="1955852"/>
      </dsp:txXfrm>
    </dsp:sp>
    <dsp:sp modelId="{738A6F59-2A5C-41CE-B8AC-D533115A909C}">
      <dsp:nvSpPr>
        <dsp:cNvPr id="0" name=""/>
        <dsp:cNvSpPr/>
      </dsp:nvSpPr>
      <dsp:spPr>
        <a:xfrm>
          <a:off x="765267" y="2963100"/>
          <a:ext cx="4544159" cy="21674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dirty="0"/>
            <a:t>Opportunities / </a:t>
          </a:r>
          <a:r>
            <a:rPr lang="zh-CN" altLang="en-US" sz="2400" b="1" i="0" kern="1200" dirty="0"/>
            <a:t>机会：</a:t>
          </a:r>
          <a:endParaRPr lang="en-US" altLang="zh-CN" sz="2400" b="1" i="0" kern="1200" dirty="0"/>
        </a:p>
        <a:p>
          <a:pPr marL="0" lvl="0" indent="0" algn="ctr" defTabSz="1066800">
            <a:lnSpc>
              <a:spcPct val="90000"/>
            </a:lnSpc>
            <a:spcBef>
              <a:spcPct val="0"/>
            </a:spcBef>
            <a:spcAft>
              <a:spcPct val="35000"/>
            </a:spcAft>
            <a:buNone/>
          </a:pPr>
          <a:r>
            <a:rPr lang="zh-CN" altLang="en-US" sz="2400" b="1" i="0" kern="1200" dirty="0"/>
            <a:t>①用户基数大，面广</a:t>
          </a:r>
          <a:endParaRPr lang="en-US" altLang="zh-CN" sz="2400" b="1" i="0" kern="1200" dirty="0"/>
        </a:p>
        <a:p>
          <a:pPr marL="0" lvl="0" indent="0" algn="ctr" defTabSz="1066800">
            <a:lnSpc>
              <a:spcPct val="90000"/>
            </a:lnSpc>
            <a:spcBef>
              <a:spcPct val="0"/>
            </a:spcBef>
            <a:spcAft>
              <a:spcPct val="35000"/>
            </a:spcAft>
            <a:buNone/>
          </a:pPr>
          <a:r>
            <a:rPr lang="zh-CN" altLang="en-US" sz="2400" b="1" i="0" kern="1200" dirty="0"/>
            <a:t>②当下移动应用发展势头猛</a:t>
          </a:r>
          <a:endParaRPr lang="en-US" altLang="zh-CN" sz="2400" b="1" i="0" kern="1200" dirty="0"/>
        </a:p>
        <a:p>
          <a:pPr marL="0" lvl="0" indent="0" algn="ctr" defTabSz="1066800">
            <a:lnSpc>
              <a:spcPct val="90000"/>
            </a:lnSpc>
            <a:spcBef>
              <a:spcPct val="0"/>
            </a:spcBef>
            <a:spcAft>
              <a:spcPct val="35000"/>
            </a:spcAft>
            <a:buNone/>
          </a:pPr>
          <a:r>
            <a:rPr lang="zh-CN" altLang="en-US" sz="2400" b="1" kern="1200" dirty="0"/>
            <a:t>③准入门槛低</a:t>
          </a:r>
        </a:p>
      </dsp:txBody>
      <dsp:txXfrm>
        <a:off x="871074" y="3068907"/>
        <a:ext cx="4332545" cy="1955852"/>
      </dsp:txXfrm>
    </dsp:sp>
    <dsp:sp modelId="{7188D8C0-554F-4215-BDCB-88615F5C337E}">
      <dsp:nvSpPr>
        <dsp:cNvPr id="0" name=""/>
        <dsp:cNvSpPr/>
      </dsp:nvSpPr>
      <dsp:spPr>
        <a:xfrm>
          <a:off x="6271728" y="2963534"/>
          <a:ext cx="4763268" cy="21674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dirty="0"/>
            <a:t>Threats / </a:t>
          </a:r>
          <a:r>
            <a:rPr lang="zh-CN" altLang="en-US" sz="2400" b="1" i="0" kern="1200" dirty="0"/>
            <a:t>挑战：</a:t>
          </a:r>
          <a:endParaRPr lang="en-US" altLang="zh-CN" sz="2400" b="1" i="0" kern="1200" dirty="0"/>
        </a:p>
        <a:p>
          <a:pPr marL="0" lvl="0" indent="0" algn="ctr" defTabSz="1066800">
            <a:lnSpc>
              <a:spcPct val="90000"/>
            </a:lnSpc>
            <a:spcBef>
              <a:spcPct val="0"/>
            </a:spcBef>
            <a:spcAft>
              <a:spcPct val="35000"/>
            </a:spcAft>
            <a:buNone/>
          </a:pPr>
          <a:r>
            <a:rPr lang="zh-CN" altLang="en-US" sz="2400" b="1" i="0" kern="1200" dirty="0"/>
            <a:t>①要有足够的创新性</a:t>
          </a:r>
          <a:endParaRPr lang="en-US" altLang="zh-CN" sz="2400" b="1" i="0" kern="1200" dirty="0"/>
        </a:p>
        <a:p>
          <a:pPr marL="0" lvl="0" indent="0" algn="ctr" defTabSz="1066800">
            <a:lnSpc>
              <a:spcPct val="90000"/>
            </a:lnSpc>
            <a:spcBef>
              <a:spcPct val="0"/>
            </a:spcBef>
            <a:spcAft>
              <a:spcPct val="35000"/>
            </a:spcAft>
            <a:buNone/>
          </a:pPr>
          <a:r>
            <a:rPr lang="zh-CN" altLang="en-US" sz="2400" b="1" i="0" kern="1200" dirty="0"/>
            <a:t>②需要满足客户的不同需求</a:t>
          </a:r>
          <a:endParaRPr lang="en-US" altLang="zh-CN" sz="2400" b="1" i="0" kern="1200" dirty="0"/>
        </a:p>
        <a:p>
          <a:pPr marL="0" lvl="0" indent="0" algn="ctr" defTabSz="1066800">
            <a:lnSpc>
              <a:spcPct val="90000"/>
            </a:lnSpc>
            <a:spcBef>
              <a:spcPct val="0"/>
            </a:spcBef>
            <a:spcAft>
              <a:spcPct val="35000"/>
            </a:spcAft>
            <a:buNone/>
          </a:pPr>
          <a:r>
            <a:rPr lang="zh-CN" altLang="en-US" sz="2400" b="1" kern="1200" dirty="0"/>
            <a:t>③要抓住市场的方向</a:t>
          </a:r>
        </a:p>
      </dsp:txBody>
      <dsp:txXfrm>
        <a:off x="6377535" y="3069341"/>
        <a:ext cx="4551654" cy="195585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E40468-AD60-41B4-B890-85971D5D3E3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C3062B2-F374-48DE-935F-CC448D2EA4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239D2E8-EBFB-475A-AF56-AFCD970BC212}"/>
              </a:ext>
            </a:extLst>
          </p:cNvPr>
          <p:cNvSpPr>
            <a:spLocks noGrp="1"/>
          </p:cNvSpPr>
          <p:nvPr>
            <p:ph type="dt" sz="half" idx="10"/>
          </p:nvPr>
        </p:nvSpPr>
        <p:spPr/>
        <p:txBody>
          <a:bodyPr/>
          <a:lstStyle/>
          <a:p>
            <a:fld id="{60121FFB-7FF7-4864-930B-027E725B1344}" type="datetimeFigureOut">
              <a:rPr lang="zh-CN" altLang="en-US" smtClean="0"/>
              <a:t>2020/11/1</a:t>
            </a:fld>
            <a:endParaRPr lang="zh-CN" altLang="en-US"/>
          </a:p>
        </p:txBody>
      </p:sp>
      <p:sp>
        <p:nvSpPr>
          <p:cNvPr id="5" name="页脚占位符 4">
            <a:extLst>
              <a:ext uri="{FF2B5EF4-FFF2-40B4-BE49-F238E27FC236}">
                <a16:creationId xmlns:a16="http://schemas.microsoft.com/office/drawing/2014/main" id="{A3C9E943-7303-4B55-BE8E-57BD7F75248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08BEB8A-54CF-47AF-A785-53DD14F58CFF}"/>
              </a:ext>
            </a:extLst>
          </p:cNvPr>
          <p:cNvSpPr>
            <a:spLocks noGrp="1"/>
          </p:cNvSpPr>
          <p:nvPr>
            <p:ph type="sldNum" sz="quarter" idx="12"/>
          </p:nvPr>
        </p:nvSpPr>
        <p:spPr/>
        <p:txBody>
          <a:bodyPr/>
          <a:lstStyle/>
          <a:p>
            <a:fld id="{45984269-2165-4A22-8C82-0F89467026D9}" type="slidenum">
              <a:rPr lang="zh-CN" altLang="en-US" smtClean="0"/>
              <a:t>‹#›</a:t>
            </a:fld>
            <a:endParaRPr lang="zh-CN" altLang="en-US"/>
          </a:p>
        </p:txBody>
      </p:sp>
    </p:spTree>
    <p:extLst>
      <p:ext uri="{BB962C8B-B14F-4D97-AF65-F5344CB8AC3E}">
        <p14:creationId xmlns:p14="http://schemas.microsoft.com/office/powerpoint/2010/main" val="2449680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D52916-F655-41AE-838B-82FE061F6F5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3BDD12-D248-4981-AA82-509D1FE8F77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85A25B-4653-4820-9C62-7B978FD242BE}"/>
              </a:ext>
            </a:extLst>
          </p:cNvPr>
          <p:cNvSpPr>
            <a:spLocks noGrp="1"/>
          </p:cNvSpPr>
          <p:nvPr>
            <p:ph type="dt" sz="half" idx="10"/>
          </p:nvPr>
        </p:nvSpPr>
        <p:spPr/>
        <p:txBody>
          <a:bodyPr/>
          <a:lstStyle/>
          <a:p>
            <a:fld id="{60121FFB-7FF7-4864-930B-027E725B1344}" type="datetimeFigureOut">
              <a:rPr lang="zh-CN" altLang="en-US" smtClean="0"/>
              <a:t>2020/11/1</a:t>
            </a:fld>
            <a:endParaRPr lang="zh-CN" altLang="en-US"/>
          </a:p>
        </p:txBody>
      </p:sp>
      <p:sp>
        <p:nvSpPr>
          <p:cNvPr id="5" name="页脚占位符 4">
            <a:extLst>
              <a:ext uri="{FF2B5EF4-FFF2-40B4-BE49-F238E27FC236}">
                <a16:creationId xmlns:a16="http://schemas.microsoft.com/office/drawing/2014/main" id="{E37E99FA-6378-4541-9841-FE426B9254E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6F2475-145F-4BCD-BDE4-95522B1B32FA}"/>
              </a:ext>
            </a:extLst>
          </p:cNvPr>
          <p:cNvSpPr>
            <a:spLocks noGrp="1"/>
          </p:cNvSpPr>
          <p:nvPr>
            <p:ph type="sldNum" sz="quarter" idx="12"/>
          </p:nvPr>
        </p:nvSpPr>
        <p:spPr/>
        <p:txBody>
          <a:bodyPr/>
          <a:lstStyle/>
          <a:p>
            <a:fld id="{45984269-2165-4A22-8C82-0F89467026D9}" type="slidenum">
              <a:rPr lang="zh-CN" altLang="en-US" smtClean="0"/>
              <a:t>‹#›</a:t>
            </a:fld>
            <a:endParaRPr lang="zh-CN" altLang="en-US"/>
          </a:p>
        </p:txBody>
      </p:sp>
    </p:spTree>
    <p:extLst>
      <p:ext uri="{BB962C8B-B14F-4D97-AF65-F5344CB8AC3E}">
        <p14:creationId xmlns:p14="http://schemas.microsoft.com/office/powerpoint/2010/main" val="1974811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FCCC9CC-BC64-4F18-8B88-E70A6E5BA49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219938C-67AC-4694-AA8B-92139DB2CBF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5E21834-D25C-4CFA-9081-6C149B5FA607}"/>
              </a:ext>
            </a:extLst>
          </p:cNvPr>
          <p:cNvSpPr>
            <a:spLocks noGrp="1"/>
          </p:cNvSpPr>
          <p:nvPr>
            <p:ph type="dt" sz="half" idx="10"/>
          </p:nvPr>
        </p:nvSpPr>
        <p:spPr/>
        <p:txBody>
          <a:bodyPr/>
          <a:lstStyle/>
          <a:p>
            <a:fld id="{60121FFB-7FF7-4864-930B-027E725B1344}" type="datetimeFigureOut">
              <a:rPr lang="zh-CN" altLang="en-US" smtClean="0"/>
              <a:t>2020/11/1</a:t>
            </a:fld>
            <a:endParaRPr lang="zh-CN" altLang="en-US"/>
          </a:p>
        </p:txBody>
      </p:sp>
      <p:sp>
        <p:nvSpPr>
          <p:cNvPr id="5" name="页脚占位符 4">
            <a:extLst>
              <a:ext uri="{FF2B5EF4-FFF2-40B4-BE49-F238E27FC236}">
                <a16:creationId xmlns:a16="http://schemas.microsoft.com/office/drawing/2014/main" id="{F55F2F4C-05A6-42A0-8CBF-5170110DD7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5F08179-343A-4BA0-9175-7A68E03A8237}"/>
              </a:ext>
            </a:extLst>
          </p:cNvPr>
          <p:cNvSpPr>
            <a:spLocks noGrp="1"/>
          </p:cNvSpPr>
          <p:nvPr>
            <p:ph type="sldNum" sz="quarter" idx="12"/>
          </p:nvPr>
        </p:nvSpPr>
        <p:spPr/>
        <p:txBody>
          <a:bodyPr/>
          <a:lstStyle/>
          <a:p>
            <a:fld id="{45984269-2165-4A22-8C82-0F89467026D9}" type="slidenum">
              <a:rPr lang="zh-CN" altLang="en-US" smtClean="0"/>
              <a:t>‹#›</a:t>
            </a:fld>
            <a:endParaRPr lang="zh-CN" altLang="en-US"/>
          </a:p>
        </p:txBody>
      </p:sp>
    </p:spTree>
    <p:extLst>
      <p:ext uri="{BB962C8B-B14F-4D97-AF65-F5344CB8AC3E}">
        <p14:creationId xmlns:p14="http://schemas.microsoft.com/office/powerpoint/2010/main" val="3381545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7" name="直接连接符 6"/>
          <p:cNvCxnSpPr/>
          <p:nvPr userDrawn="1"/>
        </p:nvCxnSpPr>
        <p:spPr>
          <a:xfrm>
            <a:off x="2927235" y="757084"/>
            <a:ext cx="684165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平行四边形 7"/>
          <p:cNvSpPr/>
          <p:nvPr userDrawn="1"/>
        </p:nvSpPr>
        <p:spPr>
          <a:xfrm>
            <a:off x="8976694" y="548680"/>
            <a:ext cx="1296313" cy="216024"/>
          </a:xfrm>
          <a:prstGeom prst="parallelogram">
            <a:avLst>
              <a:gd name="adj" fmla="val 7262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HelveticaNeueLT Pro 67 MdCn" pitchFamily="34" charset="0"/>
              </a:rPr>
              <a:t>Innovation</a:t>
            </a:r>
            <a:endParaRPr lang="zh-CN" altLang="en-US" sz="1100" dirty="0">
              <a:latin typeface="HelveticaNeueLT Pro 67 MdCn" pitchFamily="34" charset="0"/>
            </a:endParaRPr>
          </a:p>
        </p:txBody>
      </p:sp>
      <p:sp>
        <p:nvSpPr>
          <p:cNvPr id="9" name="平行四边形 8"/>
          <p:cNvSpPr/>
          <p:nvPr userDrawn="1"/>
        </p:nvSpPr>
        <p:spPr>
          <a:xfrm>
            <a:off x="10056955" y="548680"/>
            <a:ext cx="1296313" cy="216024"/>
          </a:xfrm>
          <a:prstGeom prst="parallelogram">
            <a:avLst>
              <a:gd name="adj" fmla="val 72620"/>
            </a:avLst>
          </a:prstGeom>
          <a:solidFill>
            <a:srgbClr val="A8CF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HelveticaNeueLT Pro 67 MdCn" pitchFamily="34" charset="0"/>
              </a:rPr>
              <a:t>Professional</a:t>
            </a:r>
            <a:endParaRPr lang="zh-CN" altLang="en-US" sz="1100" dirty="0">
              <a:latin typeface="HelveticaNeueLT Pro 67 MdCn" pitchFamily="34" charset="0"/>
            </a:endParaRPr>
          </a:p>
        </p:txBody>
      </p:sp>
      <p:grpSp>
        <p:nvGrpSpPr>
          <p:cNvPr id="10" name="组合 9"/>
          <p:cNvGrpSpPr/>
          <p:nvPr userDrawn="1"/>
        </p:nvGrpSpPr>
        <p:grpSpPr>
          <a:xfrm>
            <a:off x="9334478" y="6352959"/>
            <a:ext cx="1877058" cy="706386"/>
            <a:chOff x="9625016" y="6352959"/>
            <a:chExt cx="1876814" cy="706386"/>
          </a:xfrm>
        </p:grpSpPr>
        <p:sp>
          <p:nvSpPr>
            <p:cNvPr id="11" name="矩形 10"/>
            <p:cNvSpPr/>
            <p:nvPr userDrawn="1"/>
          </p:nvSpPr>
          <p:spPr>
            <a:xfrm rot="18900000">
              <a:off x="10502847" y="6352959"/>
              <a:ext cx="413792" cy="4137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HelveticaNeueLT Pro 67 MdCn" pitchFamily="34" charset="0"/>
              </a:endParaRPr>
            </a:p>
          </p:txBody>
        </p:sp>
        <p:sp>
          <p:nvSpPr>
            <p:cNvPr id="12" name="矩形 19"/>
            <p:cNvSpPr/>
            <p:nvPr userDrawn="1"/>
          </p:nvSpPr>
          <p:spPr>
            <a:xfrm rot="18900000">
              <a:off x="10795399" y="6645553"/>
              <a:ext cx="413792" cy="413792"/>
            </a:xfrm>
            <a:custGeom>
              <a:avLst/>
              <a:gdLst/>
              <a:ahLst/>
              <a:cxnLst/>
              <a:rect l="l" t="t" r="r" b="b"/>
              <a:pathLst>
                <a:path w="413792" h="413792">
                  <a:moveTo>
                    <a:pt x="413792" y="0"/>
                  </a:moveTo>
                  <a:lnTo>
                    <a:pt x="413792" y="413792"/>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itchFamily="34" charset="-122"/>
                <a:ea typeface="微软雅黑" pitchFamily="34" charset="-122"/>
              </a:endParaRPr>
            </a:p>
          </p:txBody>
        </p:sp>
        <p:sp>
          <p:nvSpPr>
            <p:cNvPr id="13" name="矩形 12"/>
            <p:cNvSpPr/>
            <p:nvPr userDrawn="1"/>
          </p:nvSpPr>
          <p:spPr>
            <a:xfrm rot="18900000">
              <a:off x="11088038" y="6352959"/>
              <a:ext cx="413792" cy="413793"/>
            </a:xfrm>
            <a:prstGeom prst="rect">
              <a:avLst/>
            </a:prstGeom>
            <a:solidFill>
              <a:srgbClr val="A8CF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4" name="矩形 24"/>
            <p:cNvSpPr/>
            <p:nvPr userDrawn="1"/>
          </p:nvSpPr>
          <p:spPr>
            <a:xfrm rot="18900000">
              <a:off x="10210207" y="6645553"/>
              <a:ext cx="413791" cy="413791"/>
            </a:xfrm>
            <a:custGeom>
              <a:avLst/>
              <a:gdLst/>
              <a:ahLst/>
              <a:cxnLst/>
              <a:rect l="l" t="t" r="r" b="b"/>
              <a:pathLst>
                <a:path w="413791" h="413791">
                  <a:moveTo>
                    <a:pt x="413790" y="0"/>
                  </a:moveTo>
                  <a:lnTo>
                    <a:pt x="413791" y="413791"/>
                  </a:lnTo>
                  <a:lnTo>
                    <a:pt x="0" y="0"/>
                  </a:lnTo>
                  <a:close/>
                </a:path>
              </a:pathLst>
            </a:custGeom>
            <a:solidFill>
              <a:srgbClr val="49C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矩形 25"/>
            <p:cNvSpPr/>
            <p:nvPr userDrawn="1"/>
          </p:nvSpPr>
          <p:spPr>
            <a:xfrm rot="18900000">
              <a:off x="9625016" y="6645554"/>
              <a:ext cx="413790" cy="413790"/>
            </a:xfrm>
            <a:custGeom>
              <a:avLst/>
              <a:gdLst/>
              <a:ahLst/>
              <a:cxnLst/>
              <a:rect l="l" t="t" r="r" b="b"/>
              <a:pathLst>
                <a:path w="413790" h="413790">
                  <a:moveTo>
                    <a:pt x="413790" y="0"/>
                  </a:moveTo>
                  <a:lnTo>
                    <a:pt x="413790" y="413790"/>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Tree>
    <p:extLst>
      <p:ext uri="{BB962C8B-B14F-4D97-AF65-F5344CB8AC3E}">
        <p14:creationId xmlns:p14="http://schemas.microsoft.com/office/powerpoint/2010/main" val="3823402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8FFFCA-93E8-4764-AF0D-988DE7E91F0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999CA1-811F-4F44-B705-DE0A3928DF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CABED8-553A-41D6-909A-BEA1BB38ECDF}"/>
              </a:ext>
            </a:extLst>
          </p:cNvPr>
          <p:cNvSpPr>
            <a:spLocks noGrp="1"/>
          </p:cNvSpPr>
          <p:nvPr>
            <p:ph type="dt" sz="half" idx="10"/>
          </p:nvPr>
        </p:nvSpPr>
        <p:spPr/>
        <p:txBody>
          <a:bodyPr/>
          <a:lstStyle/>
          <a:p>
            <a:fld id="{60121FFB-7FF7-4864-930B-027E725B1344}" type="datetimeFigureOut">
              <a:rPr lang="zh-CN" altLang="en-US" smtClean="0"/>
              <a:t>2020/11/1</a:t>
            </a:fld>
            <a:endParaRPr lang="zh-CN" altLang="en-US"/>
          </a:p>
        </p:txBody>
      </p:sp>
      <p:sp>
        <p:nvSpPr>
          <p:cNvPr id="5" name="页脚占位符 4">
            <a:extLst>
              <a:ext uri="{FF2B5EF4-FFF2-40B4-BE49-F238E27FC236}">
                <a16:creationId xmlns:a16="http://schemas.microsoft.com/office/drawing/2014/main" id="{3E6C44EC-F68E-451C-8019-4376130CD5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4266F38-AE3F-44F5-A5DA-CD53F5D29357}"/>
              </a:ext>
            </a:extLst>
          </p:cNvPr>
          <p:cNvSpPr>
            <a:spLocks noGrp="1"/>
          </p:cNvSpPr>
          <p:nvPr>
            <p:ph type="sldNum" sz="quarter" idx="12"/>
          </p:nvPr>
        </p:nvSpPr>
        <p:spPr/>
        <p:txBody>
          <a:bodyPr/>
          <a:lstStyle/>
          <a:p>
            <a:fld id="{45984269-2165-4A22-8C82-0F89467026D9}" type="slidenum">
              <a:rPr lang="zh-CN" altLang="en-US" smtClean="0"/>
              <a:t>‹#›</a:t>
            </a:fld>
            <a:endParaRPr lang="zh-CN" altLang="en-US"/>
          </a:p>
        </p:txBody>
      </p:sp>
    </p:spTree>
    <p:extLst>
      <p:ext uri="{BB962C8B-B14F-4D97-AF65-F5344CB8AC3E}">
        <p14:creationId xmlns:p14="http://schemas.microsoft.com/office/powerpoint/2010/main" val="333983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014FBF-5D02-4F50-BB84-AE8E9DE668E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0C12D1F-4AC0-4720-851A-0B612AF978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5B4D0F-BF61-4D63-98B4-1A161FBAF5E7}"/>
              </a:ext>
            </a:extLst>
          </p:cNvPr>
          <p:cNvSpPr>
            <a:spLocks noGrp="1"/>
          </p:cNvSpPr>
          <p:nvPr>
            <p:ph type="dt" sz="half" idx="10"/>
          </p:nvPr>
        </p:nvSpPr>
        <p:spPr/>
        <p:txBody>
          <a:bodyPr/>
          <a:lstStyle/>
          <a:p>
            <a:fld id="{60121FFB-7FF7-4864-930B-027E725B1344}" type="datetimeFigureOut">
              <a:rPr lang="zh-CN" altLang="en-US" smtClean="0"/>
              <a:t>2020/11/1</a:t>
            </a:fld>
            <a:endParaRPr lang="zh-CN" altLang="en-US"/>
          </a:p>
        </p:txBody>
      </p:sp>
      <p:sp>
        <p:nvSpPr>
          <p:cNvPr id="5" name="页脚占位符 4">
            <a:extLst>
              <a:ext uri="{FF2B5EF4-FFF2-40B4-BE49-F238E27FC236}">
                <a16:creationId xmlns:a16="http://schemas.microsoft.com/office/drawing/2014/main" id="{04221B06-D861-4BEF-87A1-CEA1346D929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C7F7B2-20A4-4EA1-858B-05C26FDB4D51}"/>
              </a:ext>
            </a:extLst>
          </p:cNvPr>
          <p:cNvSpPr>
            <a:spLocks noGrp="1"/>
          </p:cNvSpPr>
          <p:nvPr>
            <p:ph type="sldNum" sz="quarter" idx="12"/>
          </p:nvPr>
        </p:nvSpPr>
        <p:spPr/>
        <p:txBody>
          <a:bodyPr/>
          <a:lstStyle/>
          <a:p>
            <a:fld id="{45984269-2165-4A22-8C82-0F89467026D9}" type="slidenum">
              <a:rPr lang="zh-CN" altLang="en-US" smtClean="0"/>
              <a:t>‹#›</a:t>
            </a:fld>
            <a:endParaRPr lang="zh-CN" altLang="en-US"/>
          </a:p>
        </p:txBody>
      </p:sp>
    </p:spTree>
    <p:extLst>
      <p:ext uri="{BB962C8B-B14F-4D97-AF65-F5344CB8AC3E}">
        <p14:creationId xmlns:p14="http://schemas.microsoft.com/office/powerpoint/2010/main" val="2859552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4D15C-6C17-40FB-A463-DB980DF2BB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EA2B89E-D4CA-4023-9ACA-BCB03AEC606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1CE1E2-A3A0-4987-90A7-698BCF728B6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46AFA49-0BD5-4A1F-84A4-2BDC947552E9}"/>
              </a:ext>
            </a:extLst>
          </p:cNvPr>
          <p:cNvSpPr>
            <a:spLocks noGrp="1"/>
          </p:cNvSpPr>
          <p:nvPr>
            <p:ph type="dt" sz="half" idx="10"/>
          </p:nvPr>
        </p:nvSpPr>
        <p:spPr/>
        <p:txBody>
          <a:bodyPr/>
          <a:lstStyle/>
          <a:p>
            <a:fld id="{60121FFB-7FF7-4864-930B-027E725B1344}" type="datetimeFigureOut">
              <a:rPr lang="zh-CN" altLang="en-US" smtClean="0"/>
              <a:t>2020/11/1</a:t>
            </a:fld>
            <a:endParaRPr lang="zh-CN" altLang="en-US"/>
          </a:p>
        </p:txBody>
      </p:sp>
      <p:sp>
        <p:nvSpPr>
          <p:cNvPr id="6" name="页脚占位符 5">
            <a:extLst>
              <a:ext uri="{FF2B5EF4-FFF2-40B4-BE49-F238E27FC236}">
                <a16:creationId xmlns:a16="http://schemas.microsoft.com/office/drawing/2014/main" id="{6665BFAD-30C1-46E2-ABF6-C595243E68A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04F7DB8-73E9-405A-9A1D-52EB1858057E}"/>
              </a:ext>
            </a:extLst>
          </p:cNvPr>
          <p:cNvSpPr>
            <a:spLocks noGrp="1"/>
          </p:cNvSpPr>
          <p:nvPr>
            <p:ph type="sldNum" sz="quarter" idx="12"/>
          </p:nvPr>
        </p:nvSpPr>
        <p:spPr/>
        <p:txBody>
          <a:bodyPr/>
          <a:lstStyle/>
          <a:p>
            <a:fld id="{45984269-2165-4A22-8C82-0F89467026D9}" type="slidenum">
              <a:rPr lang="zh-CN" altLang="en-US" smtClean="0"/>
              <a:t>‹#›</a:t>
            </a:fld>
            <a:endParaRPr lang="zh-CN" altLang="en-US"/>
          </a:p>
        </p:txBody>
      </p:sp>
    </p:spTree>
    <p:extLst>
      <p:ext uri="{BB962C8B-B14F-4D97-AF65-F5344CB8AC3E}">
        <p14:creationId xmlns:p14="http://schemas.microsoft.com/office/powerpoint/2010/main" val="3343136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D539D-06D5-41F0-BCEF-BF9C3970704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04CDF7C-30C0-41A0-AB50-ED0604F111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572D0BE-91D9-4E40-8DCE-76FFFCBDD05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C721AB-D09A-4284-AD3E-61C7F49CEC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4054293-5FB8-4E18-8AE3-FBEBB94C4E0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FC13A41-05FF-4E90-B8F5-C69F7FDD9DA5}"/>
              </a:ext>
            </a:extLst>
          </p:cNvPr>
          <p:cNvSpPr>
            <a:spLocks noGrp="1"/>
          </p:cNvSpPr>
          <p:nvPr>
            <p:ph type="dt" sz="half" idx="10"/>
          </p:nvPr>
        </p:nvSpPr>
        <p:spPr/>
        <p:txBody>
          <a:bodyPr/>
          <a:lstStyle/>
          <a:p>
            <a:fld id="{60121FFB-7FF7-4864-930B-027E725B1344}" type="datetimeFigureOut">
              <a:rPr lang="zh-CN" altLang="en-US" smtClean="0"/>
              <a:t>2020/11/1</a:t>
            </a:fld>
            <a:endParaRPr lang="zh-CN" altLang="en-US"/>
          </a:p>
        </p:txBody>
      </p:sp>
      <p:sp>
        <p:nvSpPr>
          <p:cNvPr id="8" name="页脚占位符 7">
            <a:extLst>
              <a:ext uri="{FF2B5EF4-FFF2-40B4-BE49-F238E27FC236}">
                <a16:creationId xmlns:a16="http://schemas.microsoft.com/office/drawing/2014/main" id="{2D5D4915-D27F-478F-8CFA-DF89771CAF1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BB16634-2270-46DB-A28D-AD8D23F4782E}"/>
              </a:ext>
            </a:extLst>
          </p:cNvPr>
          <p:cNvSpPr>
            <a:spLocks noGrp="1"/>
          </p:cNvSpPr>
          <p:nvPr>
            <p:ph type="sldNum" sz="quarter" idx="12"/>
          </p:nvPr>
        </p:nvSpPr>
        <p:spPr/>
        <p:txBody>
          <a:bodyPr/>
          <a:lstStyle/>
          <a:p>
            <a:fld id="{45984269-2165-4A22-8C82-0F89467026D9}" type="slidenum">
              <a:rPr lang="zh-CN" altLang="en-US" smtClean="0"/>
              <a:t>‹#›</a:t>
            </a:fld>
            <a:endParaRPr lang="zh-CN" altLang="en-US"/>
          </a:p>
        </p:txBody>
      </p:sp>
    </p:spTree>
    <p:extLst>
      <p:ext uri="{BB962C8B-B14F-4D97-AF65-F5344CB8AC3E}">
        <p14:creationId xmlns:p14="http://schemas.microsoft.com/office/powerpoint/2010/main" val="786564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5D7E4-5201-4675-B3D3-69528C9B39C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B3B962-8B4E-4BA9-A055-5974ACA2DB62}"/>
              </a:ext>
            </a:extLst>
          </p:cNvPr>
          <p:cNvSpPr>
            <a:spLocks noGrp="1"/>
          </p:cNvSpPr>
          <p:nvPr>
            <p:ph type="dt" sz="half" idx="10"/>
          </p:nvPr>
        </p:nvSpPr>
        <p:spPr/>
        <p:txBody>
          <a:bodyPr/>
          <a:lstStyle/>
          <a:p>
            <a:fld id="{60121FFB-7FF7-4864-930B-027E725B1344}" type="datetimeFigureOut">
              <a:rPr lang="zh-CN" altLang="en-US" smtClean="0"/>
              <a:t>2020/11/1</a:t>
            </a:fld>
            <a:endParaRPr lang="zh-CN" altLang="en-US"/>
          </a:p>
        </p:txBody>
      </p:sp>
      <p:sp>
        <p:nvSpPr>
          <p:cNvPr id="4" name="页脚占位符 3">
            <a:extLst>
              <a:ext uri="{FF2B5EF4-FFF2-40B4-BE49-F238E27FC236}">
                <a16:creationId xmlns:a16="http://schemas.microsoft.com/office/drawing/2014/main" id="{D0C17B8B-9D0B-4D80-95B8-4DF2FB3DF4F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E5B3C18-A951-4EA5-9DFE-8677364532E9}"/>
              </a:ext>
            </a:extLst>
          </p:cNvPr>
          <p:cNvSpPr>
            <a:spLocks noGrp="1"/>
          </p:cNvSpPr>
          <p:nvPr>
            <p:ph type="sldNum" sz="quarter" idx="12"/>
          </p:nvPr>
        </p:nvSpPr>
        <p:spPr/>
        <p:txBody>
          <a:bodyPr/>
          <a:lstStyle/>
          <a:p>
            <a:fld id="{45984269-2165-4A22-8C82-0F89467026D9}" type="slidenum">
              <a:rPr lang="zh-CN" altLang="en-US" smtClean="0"/>
              <a:t>‹#›</a:t>
            </a:fld>
            <a:endParaRPr lang="zh-CN" altLang="en-US"/>
          </a:p>
        </p:txBody>
      </p:sp>
    </p:spTree>
    <p:extLst>
      <p:ext uri="{BB962C8B-B14F-4D97-AF65-F5344CB8AC3E}">
        <p14:creationId xmlns:p14="http://schemas.microsoft.com/office/powerpoint/2010/main" val="2695304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9BDBC1A-32D8-4EB3-8322-5E67744A6C2A}"/>
              </a:ext>
            </a:extLst>
          </p:cNvPr>
          <p:cNvSpPr>
            <a:spLocks noGrp="1"/>
          </p:cNvSpPr>
          <p:nvPr>
            <p:ph type="dt" sz="half" idx="10"/>
          </p:nvPr>
        </p:nvSpPr>
        <p:spPr/>
        <p:txBody>
          <a:bodyPr/>
          <a:lstStyle/>
          <a:p>
            <a:fld id="{60121FFB-7FF7-4864-930B-027E725B1344}" type="datetimeFigureOut">
              <a:rPr lang="zh-CN" altLang="en-US" smtClean="0"/>
              <a:t>2020/11/1</a:t>
            </a:fld>
            <a:endParaRPr lang="zh-CN" altLang="en-US"/>
          </a:p>
        </p:txBody>
      </p:sp>
      <p:sp>
        <p:nvSpPr>
          <p:cNvPr id="3" name="页脚占位符 2">
            <a:extLst>
              <a:ext uri="{FF2B5EF4-FFF2-40B4-BE49-F238E27FC236}">
                <a16:creationId xmlns:a16="http://schemas.microsoft.com/office/drawing/2014/main" id="{EA84B316-2B5F-4E80-9B9A-0F2A4E819D3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F4FE75B-094B-4689-A7C7-E247D0D3DC7F}"/>
              </a:ext>
            </a:extLst>
          </p:cNvPr>
          <p:cNvSpPr>
            <a:spLocks noGrp="1"/>
          </p:cNvSpPr>
          <p:nvPr>
            <p:ph type="sldNum" sz="quarter" idx="12"/>
          </p:nvPr>
        </p:nvSpPr>
        <p:spPr/>
        <p:txBody>
          <a:bodyPr/>
          <a:lstStyle/>
          <a:p>
            <a:fld id="{45984269-2165-4A22-8C82-0F89467026D9}" type="slidenum">
              <a:rPr lang="zh-CN" altLang="en-US" smtClean="0"/>
              <a:t>‹#›</a:t>
            </a:fld>
            <a:endParaRPr lang="zh-CN" altLang="en-US"/>
          </a:p>
        </p:txBody>
      </p:sp>
    </p:spTree>
    <p:extLst>
      <p:ext uri="{BB962C8B-B14F-4D97-AF65-F5344CB8AC3E}">
        <p14:creationId xmlns:p14="http://schemas.microsoft.com/office/powerpoint/2010/main" val="14736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20EA53-A62B-4EBD-858B-AB9107105E0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21AB15-A543-4ADE-9C62-FB2693F979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B2C5CB-5005-42D5-82F2-B30D525661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86601E-B8A1-4F27-8288-9022D02B8486}"/>
              </a:ext>
            </a:extLst>
          </p:cNvPr>
          <p:cNvSpPr>
            <a:spLocks noGrp="1"/>
          </p:cNvSpPr>
          <p:nvPr>
            <p:ph type="dt" sz="half" idx="10"/>
          </p:nvPr>
        </p:nvSpPr>
        <p:spPr/>
        <p:txBody>
          <a:bodyPr/>
          <a:lstStyle/>
          <a:p>
            <a:fld id="{60121FFB-7FF7-4864-930B-027E725B1344}" type="datetimeFigureOut">
              <a:rPr lang="zh-CN" altLang="en-US" smtClean="0"/>
              <a:t>2020/11/1</a:t>
            </a:fld>
            <a:endParaRPr lang="zh-CN" altLang="en-US"/>
          </a:p>
        </p:txBody>
      </p:sp>
      <p:sp>
        <p:nvSpPr>
          <p:cNvPr id="6" name="页脚占位符 5">
            <a:extLst>
              <a:ext uri="{FF2B5EF4-FFF2-40B4-BE49-F238E27FC236}">
                <a16:creationId xmlns:a16="http://schemas.microsoft.com/office/drawing/2014/main" id="{483A95F6-4390-4F44-AAF3-9B68BB91AB4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3E1F753-E90A-4F66-AE7C-051EA35D85E1}"/>
              </a:ext>
            </a:extLst>
          </p:cNvPr>
          <p:cNvSpPr>
            <a:spLocks noGrp="1"/>
          </p:cNvSpPr>
          <p:nvPr>
            <p:ph type="sldNum" sz="quarter" idx="12"/>
          </p:nvPr>
        </p:nvSpPr>
        <p:spPr/>
        <p:txBody>
          <a:bodyPr/>
          <a:lstStyle/>
          <a:p>
            <a:fld id="{45984269-2165-4A22-8C82-0F89467026D9}" type="slidenum">
              <a:rPr lang="zh-CN" altLang="en-US" smtClean="0"/>
              <a:t>‹#›</a:t>
            </a:fld>
            <a:endParaRPr lang="zh-CN" altLang="en-US"/>
          </a:p>
        </p:txBody>
      </p:sp>
    </p:spTree>
    <p:extLst>
      <p:ext uri="{BB962C8B-B14F-4D97-AF65-F5344CB8AC3E}">
        <p14:creationId xmlns:p14="http://schemas.microsoft.com/office/powerpoint/2010/main" val="1814345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75DA35-5FB6-4154-963D-69B30F3090E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F367384-EBCD-41A0-A049-D6768A57C8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CB06F48-04AA-47A4-AB5F-D7AC0032C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EE4B2B0-BC4D-424C-BBAC-2A3D5F6890D3}"/>
              </a:ext>
            </a:extLst>
          </p:cNvPr>
          <p:cNvSpPr>
            <a:spLocks noGrp="1"/>
          </p:cNvSpPr>
          <p:nvPr>
            <p:ph type="dt" sz="half" idx="10"/>
          </p:nvPr>
        </p:nvSpPr>
        <p:spPr/>
        <p:txBody>
          <a:bodyPr/>
          <a:lstStyle/>
          <a:p>
            <a:fld id="{60121FFB-7FF7-4864-930B-027E725B1344}" type="datetimeFigureOut">
              <a:rPr lang="zh-CN" altLang="en-US" smtClean="0"/>
              <a:t>2020/11/1</a:t>
            </a:fld>
            <a:endParaRPr lang="zh-CN" altLang="en-US"/>
          </a:p>
        </p:txBody>
      </p:sp>
      <p:sp>
        <p:nvSpPr>
          <p:cNvPr id="6" name="页脚占位符 5">
            <a:extLst>
              <a:ext uri="{FF2B5EF4-FFF2-40B4-BE49-F238E27FC236}">
                <a16:creationId xmlns:a16="http://schemas.microsoft.com/office/drawing/2014/main" id="{F33935B3-E49F-4609-B5A9-5B0D0FDC9B3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BD44737-55E9-4AC3-B319-379C119A6F3B}"/>
              </a:ext>
            </a:extLst>
          </p:cNvPr>
          <p:cNvSpPr>
            <a:spLocks noGrp="1"/>
          </p:cNvSpPr>
          <p:nvPr>
            <p:ph type="sldNum" sz="quarter" idx="12"/>
          </p:nvPr>
        </p:nvSpPr>
        <p:spPr/>
        <p:txBody>
          <a:bodyPr/>
          <a:lstStyle/>
          <a:p>
            <a:fld id="{45984269-2165-4A22-8C82-0F89467026D9}" type="slidenum">
              <a:rPr lang="zh-CN" altLang="en-US" smtClean="0"/>
              <a:t>‹#›</a:t>
            </a:fld>
            <a:endParaRPr lang="zh-CN" altLang="en-US"/>
          </a:p>
        </p:txBody>
      </p:sp>
    </p:spTree>
    <p:extLst>
      <p:ext uri="{BB962C8B-B14F-4D97-AF65-F5344CB8AC3E}">
        <p14:creationId xmlns:p14="http://schemas.microsoft.com/office/powerpoint/2010/main" val="1507301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C08AF75-7129-486E-BF3A-D2EAFC6BB0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8B6FB49-53CB-4FD8-A91C-E98EAF7173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0F1EE31-7953-4328-8E11-08692A0C07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121FFB-7FF7-4864-930B-027E725B1344}" type="datetimeFigureOut">
              <a:rPr lang="zh-CN" altLang="en-US" smtClean="0"/>
              <a:t>2020/11/1</a:t>
            </a:fld>
            <a:endParaRPr lang="zh-CN" altLang="en-US"/>
          </a:p>
        </p:txBody>
      </p:sp>
      <p:sp>
        <p:nvSpPr>
          <p:cNvPr id="5" name="页脚占位符 4">
            <a:extLst>
              <a:ext uri="{FF2B5EF4-FFF2-40B4-BE49-F238E27FC236}">
                <a16:creationId xmlns:a16="http://schemas.microsoft.com/office/drawing/2014/main" id="{5C3766D1-8AF1-4CED-B59E-3A678E6D94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26AA736-3748-4C2C-9C12-DCE9A21BEA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984269-2165-4A22-8C82-0F89467026D9}" type="slidenum">
              <a:rPr lang="zh-CN" altLang="en-US" smtClean="0"/>
              <a:t>‹#›</a:t>
            </a:fld>
            <a:endParaRPr lang="zh-CN" altLang="en-US"/>
          </a:p>
        </p:txBody>
      </p:sp>
    </p:spTree>
    <p:extLst>
      <p:ext uri="{BB962C8B-B14F-4D97-AF65-F5344CB8AC3E}">
        <p14:creationId xmlns:p14="http://schemas.microsoft.com/office/powerpoint/2010/main" val="1456870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SE2020-G13-WBS&#32467;&#26500;V0.2.3.pdf"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SE2020-G13-&#39033;&#30446;&#26102;&#38388;&#35268;&#21010;&#65288;&#29976;&#29305;&#22270;&#65289;V0.2.3.pdf" TargetMode="Externa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流程图: 过程 6"/>
          <p:cNvSpPr/>
          <p:nvPr/>
        </p:nvSpPr>
        <p:spPr>
          <a:xfrm>
            <a:off x="4223793" y="1268760"/>
            <a:ext cx="7967415" cy="432048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034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2034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2034" y="0"/>
                </a:moveTo>
                <a:lnTo>
                  <a:pt x="10000" y="0"/>
                </a:lnTo>
                <a:lnTo>
                  <a:pt x="10000" y="10000"/>
                </a:lnTo>
                <a:lnTo>
                  <a:pt x="0" y="10000"/>
                </a:lnTo>
                <a:lnTo>
                  <a:pt x="2034" y="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94" y="1556792"/>
            <a:ext cx="6984776" cy="3744416"/>
          </a:xfrm>
          <a:custGeom>
            <a:avLst/>
            <a:gdLst>
              <a:gd name="connsiteX0" fmla="*/ 0 w 6984776"/>
              <a:gd name="connsiteY0" fmla="*/ 0 h 3744416"/>
              <a:gd name="connsiteX1" fmla="*/ 6984776 w 6984776"/>
              <a:gd name="connsiteY1" fmla="*/ 0 h 3744416"/>
              <a:gd name="connsiteX2" fmla="*/ 6984776 w 6984776"/>
              <a:gd name="connsiteY2" fmla="*/ 3744416 h 3744416"/>
              <a:gd name="connsiteX3" fmla="*/ 0 w 6984776"/>
              <a:gd name="connsiteY3" fmla="*/ 3744416 h 3744416"/>
              <a:gd name="connsiteX4" fmla="*/ 0 w 6984776"/>
              <a:gd name="connsiteY4" fmla="*/ 0 h 3744416"/>
              <a:gd name="connsiteX0" fmla="*/ 0 w 6984776"/>
              <a:gd name="connsiteY0" fmla="*/ 0 h 3744416"/>
              <a:gd name="connsiteX1" fmla="*/ 6984776 w 6984776"/>
              <a:gd name="connsiteY1" fmla="*/ 0 h 3744416"/>
              <a:gd name="connsiteX2" fmla="*/ 5607389 w 6984776"/>
              <a:gd name="connsiteY2" fmla="*/ 3744416 h 3744416"/>
              <a:gd name="connsiteX3" fmla="*/ 0 w 6984776"/>
              <a:gd name="connsiteY3" fmla="*/ 3744416 h 3744416"/>
              <a:gd name="connsiteX4" fmla="*/ 0 w 6984776"/>
              <a:gd name="connsiteY4" fmla="*/ 0 h 3744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4776" h="3744416">
                <a:moveTo>
                  <a:pt x="0" y="0"/>
                </a:moveTo>
                <a:lnTo>
                  <a:pt x="6984776" y="0"/>
                </a:lnTo>
                <a:lnTo>
                  <a:pt x="5607389" y="3744416"/>
                </a:lnTo>
                <a:lnTo>
                  <a:pt x="0" y="3744416"/>
                </a:lnTo>
                <a:lnTo>
                  <a:pt x="0" y="0"/>
                </a:lnTo>
                <a:close/>
              </a:path>
            </a:pathLst>
          </a:custGeom>
          <a:gradFill flip="none" rotWithShape="1">
            <a:gsLst>
              <a:gs pos="48000">
                <a:srgbClr val="49C1AD">
                  <a:alpha val="80000"/>
                </a:srgbClr>
              </a:gs>
              <a:gs pos="0">
                <a:srgbClr val="00B0F0">
                  <a:alpha val="80000"/>
                </a:srgbClr>
              </a:gs>
              <a:gs pos="100000">
                <a:srgbClr val="A8CF38">
                  <a:alpha val="8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solidFill>
                <a:schemeClr val="bg1"/>
              </a:solidFill>
              <a:latin typeface="HelveticaNeueLT Pro 67 MdCn" pitchFamily="34" charset="0"/>
              <a:ea typeface="微软雅黑" pitchFamily="34" charset="-122"/>
            </a:endParaRPr>
          </a:p>
        </p:txBody>
      </p:sp>
      <p:sp>
        <p:nvSpPr>
          <p:cNvPr id="13" name="直角三角形 12"/>
          <p:cNvSpPr/>
          <p:nvPr/>
        </p:nvSpPr>
        <p:spPr>
          <a:xfrm>
            <a:off x="5737483" y="1270666"/>
            <a:ext cx="1248087" cy="288032"/>
          </a:xfrm>
          <a:custGeom>
            <a:avLst/>
            <a:gdLst>
              <a:gd name="connsiteX0" fmla="*/ 0 w 1177602"/>
              <a:gd name="connsiteY0" fmla="*/ 288032 h 288032"/>
              <a:gd name="connsiteX1" fmla="*/ 0 w 1177602"/>
              <a:gd name="connsiteY1" fmla="*/ 0 h 288032"/>
              <a:gd name="connsiteX2" fmla="*/ 1177602 w 1177602"/>
              <a:gd name="connsiteY2" fmla="*/ 288032 h 288032"/>
              <a:gd name="connsiteX3" fmla="*/ 0 w 1177602"/>
              <a:gd name="connsiteY3" fmla="*/ 288032 h 288032"/>
              <a:gd name="connsiteX0" fmla="*/ 0 w 1248087"/>
              <a:gd name="connsiteY0" fmla="*/ 289937 h 289937"/>
              <a:gd name="connsiteX1" fmla="*/ 70485 w 1248087"/>
              <a:gd name="connsiteY1" fmla="*/ 0 h 289937"/>
              <a:gd name="connsiteX2" fmla="*/ 1248087 w 1248087"/>
              <a:gd name="connsiteY2" fmla="*/ 288032 h 289937"/>
              <a:gd name="connsiteX3" fmla="*/ 0 w 1248087"/>
              <a:gd name="connsiteY3" fmla="*/ 289937 h 289937"/>
              <a:gd name="connsiteX0" fmla="*/ 0 w 1248087"/>
              <a:gd name="connsiteY0" fmla="*/ 288032 h 288032"/>
              <a:gd name="connsiteX1" fmla="*/ 104775 w 1248087"/>
              <a:gd name="connsiteY1" fmla="*/ 0 h 288032"/>
              <a:gd name="connsiteX2" fmla="*/ 1248087 w 1248087"/>
              <a:gd name="connsiteY2" fmla="*/ 286127 h 288032"/>
              <a:gd name="connsiteX3" fmla="*/ 0 w 1248087"/>
              <a:gd name="connsiteY3" fmla="*/ 288032 h 288032"/>
              <a:gd name="connsiteX0" fmla="*/ 0 w 1131882"/>
              <a:gd name="connsiteY0" fmla="*/ 288032 h 288032"/>
              <a:gd name="connsiteX1" fmla="*/ 104775 w 1131882"/>
              <a:gd name="connsiteY1" fmla="*/ 0 h 288032"/>
              <a:gd name="connsiteX2" fmla="*/ 1131882 w 1131882"/>
              <a:gd name="connsiteY2" fmla="*/ 228977 h 288032"/>
              <a:gd name="connsiteX3" fmla="*/ 0 w 1131882"/>
              <a:gd name="connsiteY3" fmla="*/ 288032 h 288032"/>
              <a:gd name="connsiteX0" fmla="*/ 0 w 1248087"/>
              <a:gd name="connsiteY0" fmla="*/ 288032 h 288032"/>
              <a:gd name="connsiteX1" fmla="*/ 104775 w 1248087"/>
              <a:gd name="connsiteY1" fmla="*/ 0 h 288032"/>
              <a:gd name="connsiteX2" fmla="*/ 1248087 w 1248087"/>
              <a:gd name="connsiteY2" fmla="*/ 288032 h 288032"/>
              <a:gd name="connsiteX3" fmla="*/ 0 w 1248087"/>
              <a:gd name="connsiteY3" fmla="*/ 288032 h 288032"/>
            </a:gdLst>
            <a:ahLst/>
            <a:cxnLst>
              <a:cxn ang="0">
                <a:pos x="connsiteX0" y="connsiteY0"/>
              </a:cxn>
              <a:cxn ang="0">
                <a:pos x="connsiteX1" y="connsiteY1"/>
              </a:cxn>
              <a:cxn ang="0">
                <a:pos x="connsiteX2" y="connsiteY2"/>
              </a:cxn>
              <a:cxn ang="0">
                <a:pos x="connsiteX3" y="connsiteY3"/>
              </a:cxn>
            </a:cxnLst>
            <a:rect l="l" t="t" r="r" b="b"/>
            <a:pathLst>
              <a:path w="1248087" h="288032">
                <a:moveTo>
                  <a:pt x="0" y="288032"/>
                </a:moveTo>
                <a:lnTo>
                  <a:pt x="104775" y="0"/>
                </a:lnTo>
                <a:lnTo>
                  <a:pt x="1248087" y="288032"/>
                </a:lnTo>
                <a:lnTo>
                  <a:pt x="0" y="28803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2"/>
          <p:cNvSpPr/>
          <p:nvPr/>
        </p:nvSpPr>
        <p:spPr>
          <a:xfrm>
            <a:off x="4223793" y="5301208"/>
            <a:ext cx="1383342" cy="288032"/>
          </a:xfrm>
          <a:custGeom>
            <a:avLst/>
            <a:gdLst>
              <a:gd name="connsiteX0" fmla="*/ 0 w 1177602"/>
              <a:gd name="connsiteY0" fmla="*/ 288032 h 288032"/>
              <a:gd name="connsiteX1" fmla="*/ 0 w 1177602"/>
              <a:gd name="connsiteY1" fmla="*/ 0 h 288032"/>
              <a:gd name="connsiteX2" fmla="*/ 1177602 w 1177602"/>
              <a:gd name="connsiteY2" fmla="*/ 288032 h 288032"/>
              <a:gd name="connsiteX3" fmla="*/ 0 w 1177602"/>
              <a:gd name="connsiteY3" fmla="*/ 288032 h 288032"/>
              <a:gd name="connsiteX0" fmla="*/ 0 w 1248087"/>
              <a:gd name="connsiteY0" fmla="*/ 289937 h 289937"/>
              <a:gd name="connsiteX1" fmla="*/ 70485 w 1248087"/>
              <a:gd name="connsiteY1" fmla="*/ 0 h 289937"/>
              <a:gd name="connsiteX2" fmla="*/ 1248087 w 1248087"/>
              <a:gd name="connsiteY2" fmla="*/ 288032 h 289937"/>
              <a:gd name="connsiteX3" fmla="*/ 0 w 1248087"/>
              <a:gd name="connsiteY3" fmla="*/ 289937 h 289937"/>
              <a:gd name="connsiteX0" fmla="*/ 0 w 1248087"/>
              <a:gd name="connsiteY0" fmla="*/ 288032 h 288032"/>
              <a:gd name="connsiteX1" fmla="*/ 104775 w 1248087"/>
              <a:gd name="connsiteY1" fmla="*/ 0 h 288032"/>
              <a:gd name="connsiteX2" fmla="*/ 1248087 w 1248087"/>
              <a:gd name="connsiteY2" fmla="*/ 286127 h 288032"/>
              <a:gd name="connsiteX3" fmla="*/ 0 w 1248087"/>
              <a:gd name="connsiteY3" fmla="*/ 288032 h 288032"/>
              <a:gd name="connsiteX0" fmla="*/ 0 w 1131882"/>
              <a:gd name="connsiteY0" fmla="*/ 288032 h 288032"/>
              <a:gd name="connsiteX1" fmla="*/ 104775 w 1131882"/>
              <a:gd name="connsiteY1" fmla="*/ 0 h 288032"/>
              <a:gd name="connsiteX2" fmla="*/ 1131882 w 1131882"/>
              <a:gd name="connsiteY2" fmla="*/ 228977 h 288032"/>
              <a:gd name="connsiteX3" fmla="*/ 0 w 1131882"/>
              <a:gd name="connsiteY3" fmla="*/ 288032 h 288032"/>
              <a:gd name="connsiteX0" fmla="*/ 0 w 1248087"/>
              <a:gd name="connsiteY0" fmla="*/ 288032 h 288032"/>
              <a:gd name="connsiteX1" fmla="*/ 104775 w 1248087"/>
              <a:gd name="connsiteY1" fmla="*/ 0 h 288032"/>
              <a:gd name="connsiteX2" fmla="*/ 1248087 w 1248087"/>
              <a:gd name="connsiteY2" fmla="*/ 288032 h 288032"/>
              <a:gd name="connsiteX3" fmla="*/ 0 w 1248087"/>
              <a:gd name="connsiteY3" fmla="*/ 288032 h 288032"/>
              <a:gd name="connsiteX0" fmla="*/ 0 w 1383342"/>
              <a:gd name="connsiteY0" fmla="*/ 288032 h 288032"/>
              <a:gd name="connsiteX1" fmla="*/ 104775 w 1383342"/>
              <a:gd name="connsiteY1" fmla="*/ 0 h 288032"/>
              <a:gd name="connsiteX2" fmla="*/ 1383342 w 1383342"/>
              <a:gd name="connsiteY2" fmla="*/ 377 h 288032"/>
              <a:gd name="connsiteX3" fmla="*/ 0 w 1383342"/>
              <a:gd name="connsiteY3" fmla="*/ 288032 h 288032"/>
            </a:gdLst>
            <a:ahLst/>
            <a:cxnLst>
              <a:cxn ang="0">
                <a:pos x="connsiteX0" y="connsiteY0"/>
              </a:cxn>
              <a:cxn ang="0">
                <a:pos x="connsiteX1" y="connsiteY1"/>
              </a:cxn>
              <a:cxn ang="0">
                <a:pos x="connsiteX2" y="connsiteY2"/>
              </a:cxn>
              <a:cxn ang="0">
                <a:pos x="connsiteX3" y="connsiteY3"/>
              </a:cxn>
            </a:cxnLst>
            <a:rect l="l" t="t" r="r" b="b"/>
            <a:pathLst>
              <a:path w="1383342" h="288032">
                <a:moveTo>
                  <a:pt x="0" y="288032"/>
                </a:moveTo>
                <a:lnTo>
                  <a:pt x="104775" y="0"/>
                </a:lnTo>
                <a:lnTo>
                  <a:pt x="1383342" y="377"/>
                </a:lnTo>
                <a:lnTo>
                  <a:pt x="0" y="288032"/>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58725" y="1556791"/>
            <a:ext cx="6063599" cy="2031325"/>
          </a:xfrm>
          <a:prstGeom prst="rect">
            <a:avLst/>
          </a:prstGeom>
          <a:noFill/>
        </p:spPr>
        <p:txBody>
          <a:bodyPr wrap="square" rtlCol="0">
            <a:spAutoFit/>
          </a:bodyPr>
          <a:lstStyle/>
          <a:p>
            <a:r>
              <a:rPr lang="en-US" altLang="zh-CN" sz="5400" b="1" dirty="0">
                <a:solidFill>
                  <a:schemeClr val="bg1"/>
                </a:solidFill>
                <a:latin typeface="+mn-ea"/>
              </a:rPr>
              <a:t>G13</a:t>
            </a:r>
            <a:r>
              <a:rPr lang="zh-CN" altLang="en-US" sz="5400" b="1" dirty="0">
                <a:solidFill>
                  <a:schemeClr val="bg1"/>
                </a:solidFill>
                <a:latin typeface="楷体" panose="02010609060101010101" pitchFamily="49" charset="-122"/>
                <a:ea typeface="楷体" panose="02010609060101010101" pitchFamily="49" charset="-122"/>
              </a:rPr>
              <a:t>小组项目计划</a:t>
            </a:r>
            <a:endParaRPr lang="en-US" altLang="zh-CN" sz="5400" b="1" dirty="0">
              <a:solidFill>
                <a:schemeClr val="bg1"/>
              </a:solidFill>
              <a:latin typeface="楷体" panose="02010609060101010101" pitchFamily="49" charset="-122"/>
              <a:ea typeface="楷体" panose="02010609060101010101" pitchFamily="49" charset="-122"/>
            </a:endParaRPr>
          </a:p>
          <a:p>
            <a:pPr algn="r"/>
            <a:r>
              <a:rPr lang="en-US" altLang="zh-CN" sz="3600" b="1" dirty="0">
                <a:solidFill>
                  <a:schemeClr val="bg1"/>
                </a:solidFill>
                <a:latin typeface="楷体" panose="02010609060101010101" pitchFamily="49" charset="-122"/>
                <a:ea typeface="楷体" panose="02010609060101010101" pitchFamily="49" charset="-122"/>
              </a:rPr>
              <a:t>——</a:t>
            </a:r>
            <a:r>
              <a:rPr lang="zh-CN" altLang="en-US" sz="3600" b="1" dirty="0">
                <a:solidFill>
                  <a:schemeClr val="bg1"/>
                </a:solidFill>
                <a:latin typeface="楷体" panose="02010609060101010101" pitchFamily="49" charset="-122"/>
                <a:ea typeface="楷体" panose="02010609060101010101" pitchFamily="49" charset="-122"/>
              </a:rPr>
              <a:t>基于</a:t>
            </a:r>
            <a:r>
              <a:rPr lang="en-US" altLang="zh-CN" sz="3600" b="1" dirty="0">
                <a:solidFill>
                  <a:schemeClr val="bg1"/>
                </a:solidFill>
                <a:latin typeface="楷体" panose="02010609060101010101" pitchFamily="49" charset="-122"/>
                <a:ea typeface="楷体" panose="02010609060101010101" pitchFamily="49" charset="-122"/>
              </a:rPr>
              <a:t>APP</a:t>
            </a:r>
            <a:r>
              <a:rPr lang="zh-CN" altLang="en-US" sz="3600" b="1" dirty="0">
                <a:solidFill>
                  <a:schemeClr val="bg1"/>
                </a:solidFill>
                <a:latin typeface="楷体" panose="02010609060101010101" pitchFamily="49" charset="-122"/>
                <a:ea typeface="楷体" panose="02010609060101010101" pitchFamily="49" charset="-122"/>
              </a:rPr>
              <a:t>形式的</a:t>
            </a:r>
            <a:endParaRPr lang="en-US" altLang="zh-CN" sz="3600" b="1" dirty="0">
              <a:solidFill>
                <a:schemeClr val="bg1"/>
              </a:solidFill>
              <a:latin typeface="楷体" panose="02010609060101010101" pitchFamily="49" charset="-122"/>
              <a:ea typeface="楷体" panose="02010609060101010101" pitchFamily="49" charset="-122"/>
            </a:endParaRPr>
          </a:p>
          <a:p>
            <a:pPr algn="r"/>
            <a:r>
              <a:rPr lang="zh-CN" altLang="en-US" sz="3600" b="1" dirty="0">
                <a:solidFill>
                  <a:schemeClr val="bg1"/>
                </a:solidFill>
                <a:latin typeface="楷体" panose="02010609060101010101" pitchFamily="49" charset="-122"/>
                <a:ea typeface="楷体" panose="02010609060101010101" pitchFamily="49" charset="-122"/>
              </a:rPr>
              <a:t>文学文化生活与共享</a:t>
            </a:r>
          </a:p>
        </p:txBody>
      </p:sp>
      <p:sp>
        <p:nvSpPr>
          <p:cNvPr id="22" name="平行四边形 21"/>
          <p:cNvSpPr/>
          <p:nvPr/>
        </p:nvSpPr>
        <p:spPr>
          <a:xfrm>
            <a:off x="428217" y="5589241"/>
            <a:ext cx="950543" cy="296875"/>
          </a:xfrm>
          <a:prstGeom prst="parallelogram">
            <a:avLst>
              <a:gd name="adj" fmla="val 37346"/>
            </a:avLst>
          </a:prstGeom>
          <a:solidFill>
            <a:srgbClr val="A8CF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itchFamily="34" charset="-122"/>
                <a:ea typeface="微软雅黑" pitchFamily="34" charset="-122"/>
              </a:rPr>
              <a:t>开拓</a:t>
            </a:r>
          </a:p>
        </p:txBody>
      </p:sp>
      <p:sp>
        <p:nvSpPr>
          <p:cNvPr id="27" name="平行四边形 26"/>
          <p:cNvSpPr/>
          <p:nvPr/>
        </p:nvSpPr>
        <p:spPr>
          <a:xfrm>
            <a:off x="1378760" y="5589241"/>
            <a:ext cx="950543" cy="296875"/>
          </a:xfrm>
          <a:prstGeom prst="parallelogram">
            <a:avLst>
              <a:gd name="adj" fmla="val 37346"/>
            </a:avLst>
          </a:prstGeom>
          <a:solidFill>
            <a:srgbClr val="49C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itchFamily="34" charset="-122"/>
                <a:ea typeface="微软雅黑" pitchFamily="34" charset="-122"/>
              </a:rPr>
              <a:t>创新</a:t>
            </a:r>
          </a:p>
        </p:txBody>
      </p:sp>
      <p:sp>
        <p:nvSpPr>
          <p:cNvPr id="28" name="平行四边形 27"/>
          <p:cNvSpPr/>
          <p:nvPr/>
        </p:nvSpPr>
        <p:spPr>
          <a:xfrm>
            <a:off x="2329303" y="5589241"/>
            <a:ext cx="950543" cy="296875"/>
          </a:xfrm>
          <a:prstGeom prst="parallelogram">
            <a:avLst>
              <a:gd name="adj" fmla="val 3734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itchFamily="34" charset="-122"/>
                <a:ea typeface="微软雅黑" pitchFamily="34" charset="-122"/>
              </a:rPr>
              <a:t>共赢</a:t>
            </a:r>
          </a:p>
        </p:txBody>
      </p:sp>
      <p:sp>
        <p:nvSpPr>
          <p:cNvPr id="29" name="平行四边形 28"/>
          <p:cNvSpPr/>
          <p:nvPr/>
        </p:nvSpPr>
        <p:spPr>
          <a:xfrm>
            <a:off x="3273250" y="5589241"/>
            <a:ext cx="950543" cy="296875"/>
          </a:xfrm>
          <a:prstGeom prst="parallelogram">
            <a:avLst>
              <a:gd name="adj" fmla="val 3734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itchFamily="34" charset="-122"/>
                <a:ea typeface="微软雅黑" pitchFamily="34" charset="-122"/>
              </a:rPr>
              <a:t>引领</a:t>
            </a:r>
          </a:p>
        </p:txBody>
      </p:sp>
      <p:sp>
        <p:nvSpPr>
          <p:cNvPr id="2" name="文本框 1">
            <a:extLst>
              <a:ext uri="{FF2B5EF4-FFF2-40B4-BE49-F238E27FC236}">
                <a16:creationId xmlns:a16="http://schemas.microsoft.com/office/drawing/2014/main" id="{530B31E8-0BD6-41A2-8A7E-BEA4FED498A5}"/>
              </a:ext>
            </a:extLst>
          </p:cNvPr>
          <p:cNvSpPr txBox="1"/>
          <p:nvPr/>
        </p:nvSpPr>
        <p:spPr>
          <a:xfrm>
            <a:off x="767408" y="4162593"/>
            <a:ext cx="3788490" cy="1015663"/>
          </a:xfrm>
          <a:prstGeom prst="rect">
            <a:avLst/>
          </a:prstGeom>
          <a:noFill/>
        </p:spPr>
        <p:txBody>
          <a:bodyPr wrap="square" rtlCol="0">
            <a:spAutoFit/>
          </a:bodyPr>
          <a:lstStyle/>
          <a:p>
            <a:r>
              <a:rPr lang="zh-CN" altLang="en-US" sz="2000" b="1" spc="100" dirty="0">
                <a:solidFill>
                  <a:schemeClr val="bg1"/>
                </a:solidFill>
                <a:latin typeface="+mn-ea"/>
              </a:rPr>
              <a:t>组长：陈玲曦 </a:t>
            </a:r>
            <a:r>
              <a:rPr lang="en-US" altLang="zh-CN" sz="2000" b="1" spc="100" dirty="0">
                <a:solidFill>
                  <a:schemeClr val="bg1"/>
                </a:solidFill>
                <a:latin typeface="+mn-ea"/>
              </a:rPr>
              <a:t>31801349</a:t>
            </a:r>
          </a:p>
          <a:p>
            <a:r>
              <a:rPr lang="zh-CN" altLang="en-US" sz="2000" b="1" spc="100" dirty="0">
                <a:solidFill>
                  <a:schemeClr val="bg1"/>
                </a:solidFill>
                <a:latin typeface="+mn-ea"/>
              </a:rPr>
              <a:t>组员：童峻涛 </a:t>
            </a:r>
            <a:r>
              <a:rPr lang="en-US" altLang="zh-CN" sz="2000" b="1" spc="100" dirty="0">
                <a:solidFill>
                  <a:schemeClr val="bg1"/>
                </a:solidFill>
                <a:latin typeface="+mn-ea"/>
              </a:rPr>
              <a:t>31801341</a:t>
            </a:r>
          </a:p>
          <a:p>
            <a:r>
              <a:rPr lang="zh-CN" altLang="en-US" sz="2000" b="1" spc="100" dirty="0">
                <a:solidFill>
                  <a:schemeClr val="bg1"/>
                </a:solidFill>
                <a:latin typeface="+mn-ea"/>
              </a:rPr>
              <a:t>组员：刘书宇 </a:t>
            </a:r>
            <a:r>
              <a:rPr lang="en-US" altLang="zh-CN" sz="2000" b="1" spc="100" dirty="0">
                <a:solidFill>
                  <a:schemeClr val="bg1"/>
                </a:solidFill>
                <a:latin typeface="+mn-ea"/>
              </a:rPr>
              <a:t>31801323</a:t>
            </a:r>
            <a:endParaRPr lang="zh-CN" altLang="en-US" sz="2000" b="1" spc="100" dirty="0">
              <a:solidFill>
                <a:schemeClr val="bg1"/>
              </a:solidFill>
              <a:latin typeface="+mn-ea"/>
            </a:endParaRPr>
          </a:p>
        </p:txBody>
      </p:sp>
    </p:spTree>
    <p:extLst>
      <p:ext uri="{BB962C8B-B14F-4D97-AF65-F5344CB8AC3E}">
        <p14:creationId xmlns:p14="http://schemas.microsoft.com/office/powerpoint/2010/main" val="268485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right)">
                                      <p:cBhvr>
                                        <p:cTn id="11" dur="500"/>
                                        <p:tgtEl>
                                          <p:spTgt spid="13"/>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right)">
                                      <p:cBhvr>
                                        <p:cTn id="14" dur="500"/>
                                        <p:tgtEl>
                                          <p:spTgt spid="19"/>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1500"/>
                            </p:stCondLst>
                            <p:childTnLst>
                              <p:par>
                                <p:cTn id="20" presetID="2" presetClass="entr" presetSubtype="2" accel="100000" fill="hold" grpId="0" nodeType="afterEffect">
                                  <p:stCondLst>
                                    <p:cond delay="0"/>
                                  </p:stCondLst>
                                  <p:iterate type="lt">
                                    <p:tmPct val="10000"/>
                                  </p:iterate>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1+#ppt_w/2"/>
                                          </p:val>
                                        </p:tav>
                                        <p:tav tm="100000">
                                          <p:val>
                                            <p:strVal val="#ppt_x"/>
                                          </p:val>
                                        </p:tav>
                                      </p:tavLst>
                                    </p:anim>
                                    <p:anim calcmode="lin" valueType="num">
                                      <p:cBhvr additive="base">
                                        <p:cTn id="23" dur="500" fill="hold"/>
                                        <p:tgtEl>
                                          <p:spTgt spid="20"/>
                                        </p:tgtEl>
                                        <p:attrNameLst>
                                          <p:attrName>ppt_y</p:attrName>
                                        </p:attrNameLst>
                                      </p:cBhvr>
                                      <p:tavLst>
                                        <p:tav tm="0">
                                          <p:val>
                                            <p:strVal val="#ppt_y"/>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1+#ppt_h/2"/>
                                          </p:val>
                                        </p:tav>
                                        <p:tav tm="100000">
                                          <p:val>
                                            <p:strVal val="#ppt_y"/>
                                          </p:val>
                                        </p:tav>
                                      </p:tavLst>
                                    </p:anim>
                                  </p:childTnLst>
                                </p:cTn>
                              </p:par>
                            </p:childTnLst>
                          </p:cTn>
                        </p:par>
                        <p:par>
                          <p:cTn id="28" fill="hold">
                            <p:stCondLst>
                              <p:cond delay="3350"/>
                            </p:stCondLst>
                            <p:childTnLst>
                              <p:par>
                                <p:cTn id="29" presetID="2" presetClass="entr" presetSubtype="2" accel="10000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1+#ppt_w/2"/>
                                          </p:val>
                                        </p:tav>
                                        <p:tav tm="100000">
                                          <p:val>
                                            <p:strVal val="#ppt_x"/>
                                          </p:val>
                                        </p:tav>
                                      </p:tavLst>
                                    </p:anim>
                                    <p:anim calcmode="lin" valueType="num">
                                      <p:cBhvr additive="base">
                                        <p:cTn id="32" dur="500" fill="hold"/>
                                        <p:tgtEl>
                                          <p:spTgt spid="22"/>
                                        </p:tgtEl>
                                        <p:attrNameLst>
                                          <p:attrName>ppt_y</p:attrName>
                                        </p:attrNameLst>
                                      </p:cBhvr>
                                      <p:tavLst>
                                        <p:tav tm="0">
                                          <p:val>
                                            <p:strVal val="#ppt_y"/>
                                          </p:val>
                                        </p:tav>
                                        <p:tav tm="100000">
                                          <p:val>
                                            <p:strVal val="#ppt_y"/>
                                          </p:val>
                                        </p:tav>
                                      </p:tavLst>
                                    </p:anim>
                                  </p:childTnLst>
                                </p:cTn>
                              </p:par>
                              <p:par>
                                <p:cTn id="33" presetID="2" presetClass="entr" presetSubtype="2" accel="100000" fill="hold" grpId="0" nodeType="withEffect">
                                  <p:stCondLst>
                                    <p:cond delay="20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1+#ppt_w/2"/>
                                          </p:val>
                                        </p:tav>
                                        <p:tav tm="100000">
                                          <p:val>
                                            <p:strVal val="#ppt_x"/>
                                          </p:val>
                                        </p:tav>
                                      </p:tavLst>
                                    </p:anim>
                                    <p:anim calcmode="lin" valueType="num">
                                      <p:cBhvr additive="base">
                                        <p:cTn id="36" dur="500" fill="hold"/>
                                        <p:tgtEl>
                                          <p:spTgt spid="27"/>
                                        </p:tgtEl>
                                        <p:attrNameLst>
                                          <p:attrName>ppt_y</p:attrName>
                                        </p:attrNameLst>
                                      </p:cBhvr>
                                      <p:tavLst>
                                        <p:tav tm="0">
                                          <p:val>
                                            <p:strVal val="#ppt_y"/>
                                          </p:val>
                                        </p:tav>
                                        <p:tav tm="100000">
                                          <p:val>
                                            <p:strVal val="#ppt_y"/>
                                          </p:val>
                                        </p:tav>
                                      </p:tavLst>
                                    </p:anim>
                                  </p:childTnLst>
                                </p:cTn>
                              </p:par>
                              <p:par>
                                <p:cTn id="37" presetID="2" presetClass="entr" presetSubtype="2" accel="100000" fill="hold" grpId="0" nodeType="withEffect">
                                  <p:stCondLst>
                                    <p:cond delay="40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1+#ppt_w/2"/>
                                          </p:val>
                                        </p:tav>
                                        <p:tav tm="100000">
                                          <p:val>
                                            <p:strVal val="#ppt_x"/>
                                          </p:val>
                                        </p:tav>
                                      </p:tavLst>
                                    </p:anim>
                                    <p:anim calcmode="lin" valueType="num">
                                      <p:cBhvr additive="base">
                                        <p:cTn id="40" dur="500" fill="hold"/>
                                        <p:tgtEl>
                                          <p:spTgt spid="28"/>
                                        </p:tgtEl>
                                        <p:attrNameLst>
                                          <p:attrName>ppt_y</p:attrName>
                                        </p:attrNameLst>
                                      </p:cBhvr>
                                      <p:tavLst>
                                        <p:tav tm="0">
                                          <p:val>
                                            <p:strVal val="#ppt_y"/>
                                          </p:val>
                                        </p:tav>
                                        <p:tav tm="100000">
                                          <p:val>
                                            <p:strVal val="#ppt_y"/>
                                          </p:val>
                                        </p:tav>
                                      </p:tavLst>
                                    </p:anim>
                                  </p:childTnLst>
                                </p:cTn>
                              </p:par>
                              <p:par>
                                <p:cTn id="41" presetID="2" presetClass="entr" presetSubtype="2" accel="100000" fill="hold" grpId="0" nodeType="withEffect">
                                  <p:stCondLst>
                                    <p:cond delay="60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1+#ppt_w/2"/>
                                          </p:val>
                                        </p:tav>
                                        <p:tav tm="100000">
                                          <p:val>
                                            <p:strVal val="#ppt_x"/>
                                          </p:val>
                                        </p:tav>
                                      </p:tavLst>
                                    </p:anim>
                                    <p:anim calcmode="lin" valueType="num">
                                      <p:cBhvr additive="base">
                                        <p:cTn id="44"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3" grpId="0" animBg="1"/>
      <p:bldP spid="19" grpId="0" animBg="1"/>
      <p:bldP spid="20" grpId="0"/>
      <p:bldP spid="22" grpId="0" animBg="1"/>
      <p:bldP spid="27" grpId="0" animBg="1"/>
      <p:bldP spid="28" grpId="0" animBg="1"/>
      <p:bldP spid="29" grpId="0" animBg="1"/>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descr="D:\desktop\americanmade-event-2014-01_hori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29" y="2482348"/>
            <a:ext cx="3365870" cy="1893303"/>
          </a:xfrm>
          <a:prstGeom prst="rect">
            <a:avLst/>
          </a:prstGeom>
          <a:ln>
            <a:noFill/>
          </a:ln>
          <a:effectLst/>
        </p:spPr>
      </p:pic>
      <p:sp>
        <p:nvSpPr>
          <p:cNvPr id="19" name="圆角矩形 18"/>
          <p:cNvSpPr/>
          <p:nvPr/>
        </p:nvSpPr>
        <p:spPr>
          <a:xfrm>
            <a:off x="3275442" y="829880"/>
            <a:ext cx="5641115"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itchFamily="34" charset="-122"/>
                <a:ea typeface="微软雅黑" pitchFamily="34" charset="-122"/>
              </a:rPr>
              <a:t>主 要 参 与 人 员</a:t>
            </a:r>
          </a:p>
        </p:txBody>
      </p:sp>
      <p:sp>
        <p:nvSpPr>
          <p:cNvPr id="22" name="TextBox 21"/>
          <p:cNvSpPr txBox="1"/>
          <p:nvPr/>
        </p:nvSpPr>
        <p:spPr>
          <a:xfrm>
            <a:off x="5606459" y="1591153"/>
            <a:ext cx="5692911" cy="4975401"/>
          </a:xfrm>
          <a:prstGeom prst="rect">
            <a:avLst/>
          </a:prstGeom>
          <a:noFill/>
        </p:spPr>
        <p:txBody>
          <a:bodyPr wrap="square" rtlCol="0">
            <a:spAutoFit/>
          </a:bodyPr>
          <a:lstStyle/>
          <a:p>
            <a:pPr algn="just">
              <a:lnSpc>
                <a:spcPct val="150000"/>
              </a:lnSpc>
            </a:pPr>
            <a:r>
              <a:rPr lang="zh-CN" altLang="en-US" sz="2000" b="1" dirty="0">
                <a:solidFill>
                  <a:schemeClr val="tx1">
                    <a:lumMod val="75000"/>
                    <a:lumOff val="25000"/>
                  </a:schemeClr>
                </a:solidFill>
                <a:latin typeface="宋体" panose="02010600030101010101" pitchFamily="2" charset="-122"/>
                <a:ea typeface="宋体" panose="02010600030101010101" pitchFamily="2" charset="-122"/>
              </a:rPr>
              <a:t>陈玲曦：在整个开发过程中负责文档的撰写和</a:t>
            </a:r>
            <a:r>
              <a:rPr lang="en-US" altLang="zh-CN" sz="2000" b="1" dirty="0">
                <a:solidFill>
                  <a:schemeClr val="tx1">
                    <a:lumMod val="75000"/>
                    <a:lumOff val="25000"/>
                  </a:schemeClr>
                </a:solidFill>
                <a:latin typeface="宋体" panose="02010600030101010101" pitchFamily="2" charset="-122"/>
                <a:ea typeface="宋体" panose="02010600030101010101" pitchFamily="2" charset="-122"/>
              </a:rPr>
              <a:t>PPT</a:t>
            </a:r>
            <a:r>
              <a:rPr lang="zh-CN" altLang="en-US" sz="2000" b="1" dirty="0">
                <a:solidFill>
                  <a:schemeClr val="tx1">
                    <a:lumMod val="75000"/>
                    <a:lumOff val="25000"/>
                  </a:schemeClr>
                </a:solidFill>
                <a:latin typeface="宋体" panose="02010600030101010101" pitchFamily="2" charset="-122"/>
                <a:ea typeface="宋体" panose="02010600030101010101" pitchFamily="2" charset="-122"/>
              </a:rPr>
              <a:t>的编排，参与界面交互的设计，以及日常会议的召开，人员任务之间的协调和团建安排。</a:t>
            </a:r>
            <a:endParaRPr lang="en-US" altLang="zh-CN" sz="2000" b="1" dirty="0">
              <a:solidFill>
                <a:schemeClr val="tx1">
                  <a:lumMod val="75000"/>
                  <a:lumOff val="25000"/>
                </a:schemeClr>
              </a:solidFill>
              <a:latin typeface="宋体" panose="02010600030101010101" pitchFamily="2" charset="-122"/>
              <a:ea typeface="宋体" panose="02010600030101010101" pitchFamily="2" charset="-122"/>
            </a:endParaRPr>
          </a:p>
          <a:p>
            <a:pPr algn="just">
              <a:lnSpc>
                <a:spcPct val="130000"/>
              </a:lnSpc>
            </a:pPr>
            <a:endParaRPr lang="en-US" altLang="zh-CN" sz="2000" b="1" dirty="0">
              <a:solidFill>
                <a:schemeClr val="tx1">
                  <a:lumMod val="75000"/>
                  <a:lumOff val="25000"/>
                </a:schemeClr>
              </a:solidFill>
              <a:latin typeface="宋体" panose="02010600030101010101" pitchFamily="2" charset="-122"/>
              <a:ea typeface="宋体" panose="02010600030101010101" pitchFamily="2" charset="-122"/>
            </a:endParaRPr>
          </a:p>
          <a:p>
            <a:pPr algn="just">
              <a:lnSpc>
                <a:spcPct val="150000"/>
              </a:lnSpc>
            </a:pPr>
            <a:r>
              <a:rPr lang="zh-CN" altLang="en-US" sz="2000" b="1" dirty="0">
                <a:solidFill>
                  <a:schemeClr val="tx1">
                    <a:lumMod val="75000"/>
                    <a:lumOff val="25000"/>
                  </a:schemeClr>
                </a:solidFill>
                <a:latin typeface="宋体" panose="02010600030101010101" pitchFamily="2" charset="-122"/>
                <a:ea typeface="宋体" panose="02010600030101010101" pitchFamily="2" charset="-122"/>
              </a:rPr>
              <a:t>童峻涛：主要负责后端的架构，例如使用</a:t>
            </a:r>
            <a:r>
              <a:rPr lang="en-US" altLang="zh-CN" sz="2000" b="1" dirty="0">
                <a:solidFill>
                  <a:schemeClr val="tx1">
                    <a:lumMod val="75000"/>
                    <a:lumOff val="25000"/>
                  </a:schemeClr>
                </a:solidFill>
                <a:latin typeface="宋体" panose="02010600030101010101" pitchFamily="2" charset="-122"/>
                <a:ea typeface="宋体" panose="02010600030101010101" pitchFamily="2" charset="-122"/>
              </a:rPr>
              <a:t>Android Studio</a:t>
            </a:r>
            <a:r>
              <a:rPr lang="zh-CN" altLang="en-US" sz="2000" b="1" dirty="0">
                <a:solidFill>
                  <a:schemeClr val="tx1">
                    <a:lumMod val="75000"/>
                    <a:lumOff val="25000"/>
                  </a:schemeClr>
                </a:solidFill>
                <a:latin typeface="宋体" panose="02010600030101010101" pitchFamily="2" charset="-122"/>
                <a:ea typeface="宋体" panose="02010600030101010101" pitchFamily="2" charset="-122"/>
              </a:rPr>
              <a:t>等，对安卓</a:t>
            </a:r>
            <a:r>
              <a:rPr lang="en-US" altLang="zh-CN" sz="2000" b="1" dirty="0">
                <a:solidFill>
                  <a:schemeClr val="tx1">
                    <a:lumMod val="75000"/>
                    <a:lumOff val="25000"/>
                  </a:schemeClr>
                </a:solidFill>
                <a:latin typeface="宋体" panose="02010600030101010101" pitchFamily="2" charset="-122"/>
                <a:ea typeface="宋体" panose="02010600030101010101" pitchFamily="2" charset="-122"/>
              </a:rPr>
              <a:t>APP</a:t>
            </a:r>
            <a:r>
              <a:rPr lang="zh-CN" altLang="en-US" sz="2000" b="1" dirty="0">
                <a:solidFill>
                  <a:schemeClr val="tx1">
                    <a:lumMod val="75000"/>
                    <a:lumOff val="25000"/>
                  </a:schemeClr>
                </a:solidFill>
                <a:latin typeface="宋体" panose="02010600030101010101" pitchFamily="2" charset="-122"/>
                <a:ea typeface="宋体" panose="02010600030101010101" pitchFamily="2" charset="-122"/>
              </a:rPr>
              <a:t>的开发较为熟知，同时绘制项目甘特图和</a:t>
            </a:r>
            <a:r>
              <a:rPr lang="en-US" altLang="zh-CN" sz="2000" b="1" dirty="0">
                <a:solidFill>
                  <a:schemeClr val="tx1">
                    <a:lumMod val="75000"/>
                    <a:lumOff val="25000"/>
                  </a:schemeClr>
                </a:solidFill>
                <a:latin typeface="宋体" panose="02010600030101010101" pitchFamily="2" charset="-122"/>
                <a:ea typeface="宋体" panose="02010600030101010101" pitchFamily="2" charset="-122"/>
              </a:rPr>
              <a:t>WBS</a:t>
            </a:r>
            <a:r>
              <a:rPr lang="zh-CN" altLang="en-US" sz="2000" b="1" dirty="0">
                <a:solidFill>
                  <a:schemeClr val="tx1">
                    <a:lumMod val="75000"/>
                    <a:lumOff val="25000"/>
                  </a:schemeClr>
                </a:solidFill>
                <a:latin typeface="宋体" panose="02010600030101010101" pitchFamily="2" charset="-122"/>
                <a:ea typeface="宋体" panose="02010600030101010101" pitchFamily="2" charset="-122"/>
              </a:rPr>
              <a:t>结构。</a:t>
            </a:r>
            <a:endParaRPr lang="en-US" altLang="zh-CN" sz="2000" b="1" dirty="0">
              <a:solidFill>
                <a:schemeClr val="tx1">
                  <a:lumMod val="75000"/>
                  <a:lumOff val="25000"/>
                </a:schemeClr>
              </a:solidFill>
              <a:latin typeface="宋体" panose="02010600030101010101" pitchFamily="2" charset="-122"/>
              <a:ea typeface="宋体" panose="02010600030101010101" pitchFamily="2" charset="-122"/>
            </a:endParaRPr>
          </a:p>
          <a:p>
            <a:pPr algn="just">
              <a:lnSpc>
                <a:spcPct val="130000"/>
              </a:lnSpc>
            </a:pPr>
            <a:endParaRPr lang="en-US" altLang="zh-CN" sz="2000" b="1" dirty="0">
              <a:solidFill>
                <a:schemeClr val="tx1">
                  <a:lumMod val="75000"/>
                  <a:lumOff val="25000"/>
                </a:schemeClr>
              </a:solidFill>
              <a:latin typeface="宋体" panose="02010600030101010101" pitchFamily="2" charset="-122"/>
              <a:ea typeface="宋体" panose="02010600030101010101" pitchFamily="2" charset="-122"/>
            </a:endParaRPr>
          </a:p>
          <a:p>
            <a:pPr algn="just">
              <a:lnSpc>
                <a:spcPct val="150000"/>
              </a:lnSpc>
            </a:pPr>
            <a:r>
              <a:rPr lang="zh-CN" altLang="en-US" sz="2000" b="1" dirty="0">
                <a:solidFill>
                  <a:schemeClr val="tx1">
                    <a:lumMod val="75000"/>
                    <a:lumOff val="25000"/>
                  </a:schemeClr>
                </a:solidFill>
                <a:latin typeface="宋体" panose="02010600030101010101" pitchFamily="2" charset="-122"/>
                <a:ea typeface="宋体" panose="02010600030101010101" pitchFamily="2" charset="-122"/>
              </a:rPr>
              <a:t>刘书宇：每次会议的记录者，其次还负责前端的开发设计和优化，同时参与部分文档的补充和完善。</a:t>
            </a:r>
          </a:p>
        </p:txBody>
      </p:sp>
      <p:sp>
        <p:nvSpPr>
          <p:cNvPr id="13" name="TextBox 13">
            <a:extLst>
              <a:ext uri="{FF2B5EF4-FFF2-40B4-BE49-F238E27FC236}">
                <a16:creationId xmlns:a16="http://schemas.microsoft.com/office/drawing/2014/main" id="{F5655F35-54F0-48EB-B8F7-A84160D5E811}"/>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项 目 概 述</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85980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ppt_w</p:attrName>
                                        </p:attrNameLst>
                                      </p:cBhvr>
                                      <p:tavLst>
                                        <p:tav tm="0">
                                          <p:val>
                                            <p:fltVal val="0"/>
                                          </p:val>
                                        </p:tav>
                                        <p:tav tm="100000">
                                          <p:val>
                                            <p:strVal val="#ppt_w"/>
                                          </p:val>
                                        </p:tav>
                                      </p:tavLst>
                                    </p:anim>
                                    <p:anim calcmode="lin" valueType="num">
                                      <p:cBhvr>
                                        <p:cTn id="14" dur="500" fill="hold"/>
                                        <p:tgtEl>
                                          <p:spTgt spid="19"/>
                                        </p:tgtEl>
                                        <p:attrNameLst>
                                          <p:attrName>ppt_h</p:attrName>
                                        </p:attrNameLst>
                                      </p:cBhvr>
                                      <p:tavLst>
                                        <p:tav tm="0">
                                          <p:val>
                                            <p:fltVal val="0"/>
                                          </p:val>
                                        </p:tav>
                                        <p:tav tm="100000">
                                          <p:val>
                                            <p:strVal val="#ppt_h"/>
                                          </p:val>
                                        </p:tav>
                                      </p:tavLst>
                                    </p:anim>
                                    <p:animEffect transition="in" filter="fade">
                                      <p:cBhvr>
                                        <p:cTn id="15" dur="500"/>
                                        <p:tgtEl>
                                          <p:spTgt spid="19"/>
                                        </p:tgtEl>
                                      </p:cBhvr>
                                    </p:animEffect>
                                  </p:childTnLst>
                                </p:cTn>
                              </p:par>
                            </p:childTnLst>
                          </p:cTn>
                        </p:par>
                        <p:par>
                          <p:cTn id="16" fill="hold">
                            <p:stCondLst>
                              <p:cond delay="1000"/>
                            </p:stCondLst>
                            <p:childTnLst>
                              <p:par>
                                <p:cTn id="17" presetID="23" presetClass="entr" presetSubtype="528"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 calcmode="lin" valueType="num">
                                      <p:cBhvr>
                                        <p:cTn id="21" dur="500" fill="hold"/>
                                        <p:tgtEl>
                                          <p:spTgt spid="17"/>
                                        </p:tgtEl>
                                        <p:attrNameLst>
                                          <p:attrName>ppt_x</p:attrName>
                                        </p:attrNameLst>
                                      </p:cBhvr>
                                      <p:tavLst>
                                        <p:tav tm="0">
                                          <p:val>
                                            <p:fltVal val="0.5"/>
                                          </p:val>
                                        </p:tav>
                                        <p:tav tm="100000">
                                          <p:val>
                                            <p:strVal val="#ppt_x"/>
                                          </p:val>
                                        </p:tav>
                                      </p:tavLst>
                                    </p:anim>
                                    <p:anim calcmode="lin" valueType="num">
                                      <p:cBhvr>
                                        <p:cTn id="22" dur="500" fill="hold"/>
                                        <p:tgtEl>
                                          <p:spTgt spid="17"/>
                                        </p:tgtEl>
                                        <p:attrNameLst>
                                          <p:attrName>ppt_y</p:attrName>
                                        </p:attrNameLst>
                                      </p:cBhvr>
                                      <p:tavLst>
                                        <p:tav tm="0">
                                          <p:val>
                                            <p:fltVal val="0.5"/>
                                          </p:val>
                                        </p:tav>
                                        <p:tav tm="100000">
                                          <p:val>
                                            <p:strVal val="#ppt_y"/>
                                          </p:val>
                                        </p:tav>
                                      </p:tavLst>
                                    </p:anim>
                                  </p:childTnLst>
                                </p:cTn>
                              </p:par>
                              <p:par>
                                <p:cTn id="23" presetID="2" presetClass="entr" presetSubtype="2" accel="100000" fill="hold" grpId="0" nodeType="withEffect">
                                  <p:stCondLst>
                                    <p:cond delay="20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1+#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3275442" y="829880"/>
            <a:ext cx="5641115"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itchFamily="34" charset="-122"/>
                <a:ea typeface="微软雅黑" pitchFamily="34" charset="-122"/>
              </a:rPr>
              <a:t>产 品 简 介</a:t>
            </a:r>
          </a:p>
        </p:txBody>
      </p:sp>
      <p:sp>
        <p:nvSpPr>
          <p:cNvPr id="13" name="TextBox 13">
            <a:extLst>
              <a:ext uri="{FF2B5EF4-FFF2-40B4-BE49-F238E27FC236}">
                <a16:creationId xmlns:a16="http://schemas.microsoft.com/office/drawing/2014/main" id="{F5655F35-54F0-48EB-B8F7-A84160D5E811}"/>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项 目 概 述</a:t>
            </a:r>
            <a:endParaRPr lang="zh-CN" altLang="en-US" sz="3200" dirty="0">
              <a:solidFill>
                <a:srgbClr val="00B0F0"/>
              </a:solidFill>
              <a:latin typeface="微软雅黑" panose="020B0503020204020204" pitchFamily="34" charset="-122"/>
              <a:ea typeface="微软雅黑" panose="020B0503020204020204" pitchFamily="34" charset="-122"/>
            </a:endParaRPr>
          </a:p>
        </p:txBody>
      </p:sp>
      <p:graphicFrame>
        <p:nvGraphicFramePr>
          <p:cNvPr id="2" name="图示 1">
            <a:extLst>
              <a:ext uri="{FF2B5EF4-FFF2-40B4-BE49-F238E27FC236}">
                <a16:creationId xmlns:a16="http://schemas.microsoft.com/office/drawing/2014/main" id="{34713D6A-3A75-4E53-B5B3-66AEB01289AC}"/>
              </a:ext>
            </a:extLst>
          </p:cNvPr>
          <p:cNvGraphicFramePr/>
          <p:nvPr>
            <p:extLst>
              <p:ext uri="{D42A27DB-BD31-4B8C-83A1-F6EECF244321}">
                <p14:modId xmlns:p14="http://schemas.microsoft.com/office/powerpoint/2010/main" val="1572725256"/>
              </p:ext>
            </p:extLst>
          </p:nvPr>
        </p:nvGraphicFramePr>
        <p:xfrm>
          <a:off x="704652" y="1555424"/>
          <a:ext cx="10522672" cy="43972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78385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ppt_w</p:attrName>
                                        </p:attrNameLst>
                                      </p:cBhvr>
                                      <p:tavLst>
                                        <p:tav tm="0">
                                          <p:val>
                                            <p:fltVal val="0"/>
                                          </p:val>
                                        </p:tav>
                                        <p:tav tm="100000">
                                          <p:val>
                                            <p:strVal val="#ppt_w"/>
                                          </p:val>
                                        </p:tav>
                                      </p:tavLst>
                                    </p:anim>
                                    <p:anim calcmode="lin" valueType="num">
                                      <p:cBhvr>
                                        <p:cTn id="14" dur="500" fill="hold"/>
                                        <p:tgtEl>
                                          <p:spTgt spid="19"/>
                                        </p:tgtEl>
                                        <p:attrNameLst>
                                          <p:attrName>ppt_h</p:attrName>
                                        </p:attrNameLst>
                                      </p:cBhvr>
                                      <p:tavLst>
                                        <p:tav tm="0">
                                          <p:val>
                                            <p:fltVal val="0"/>
                                          </p:val>
                                        </p:tav>
                                        <p:tav tm="100000">
                                          <p:val>
                                            <p:strVal val="#ppt_h"/>
                                          </p:val>
                                        </p:tav>
                                      </p:tavLst>
                                    </p:anim>
                                    <p:animEffect transition="in" filter="fade">
                                      <p:cBhvr>
                                        <p:cTn id="15" dur="500"/>
                                        <p:tgtEl>
                                          <p:spTgt spid="19"/>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3" grpId="0"/>
      <p:bldGraphic spid="2"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3275442" y="829880"/>
            <a:ext cx="5641115"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itchFamily="34" charset="-122"/>
                <a:ea typeface="微软雅黑" pitchFamily="34" charset="-122"/>
              </a:rPr>
              <a:t>产 品 简 介</a:t>
            </a:r>
          </a:p>
        </p:txBody>
      </p:sp>
      <p:sp>
        <p:nvSpPr>
          <p:cNvPr id="13" name="TextBox 13">
            <a:extLst>
              <a:ext uri="{FF2B5EF4-FFF2-40B4-BE49-F238E27FC236}">
                <a16:creationId xmlns:a16="http://schemas.microsoft.com/office/drawing/2014/main" id="{F5655F35-54F0-48EB-B8F7-A84160D5E811}"/>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项 目 概 述</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5" name="六边形 4">
            <a:extLst>
              <a:ext uri="{FF2B5EF4-FFF2-40B4-BE49-F238E27FC236}">
                <a16:creationId xmlns:a16="http://schemas.microsoft.com/office/drawing/2014/main" id="{755F71BA-DBB2-459D-AB13-FC24065328AF}"/>
              </a:ext>
            </a:extLst>
          </p:cNvPr>
          <p:cNvSpPr/>
          <p:nvPr/>
        </p:nvSpPr>
        <p:spPr>
          <a:xfrm>
            <a:off x="1167389" y="1988840"/>
            <a:ext cx="1670586" cy="1440160"/>
          </a:xfrm>
          <a:prstGeom prst="hexagon">
            <a:avLst/>
          </a:prstGeom>
          <a:solidFill>
            <a:srgbClr val="00B0F0"/>
          </a:solidFill>
          <a:ln w="1016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200" b="1" dirty="0">
                <a:solidFill>
                  <a:schemeClr val="bg1"/>
                </a:solidFill>
                <a:latin typeface="微软雅黑" pitchFamily="34" charset="-122"/>
                <a:ea typeface="微软雅黑" pitchFamily="34" charset="-122"/>
              </a:rPr>
              <a:t>功能模块</a:t>
            </a:r>
            <a:r>
              <a:rPr lang="en-US" altLang="zh-CN" sz="3200" b="1" dirty="0">
                <a:solidFill>
                  <a:schemeClr val="bg1"/>
                </a:solidFill>
                <a:latin typeface="微软雅黑" pitchFamily="34" charset="-122"/>
                <a:ea typeface="微软雅黑" pitchFamily="34" charset="-122"/>
              </a:rPr>
              <a:t>1</a:t>
            </a:r>
            <a:endParaRPr lang="zh-CN" altLang="en-US" sz="6600" b="1" dirty="0">
              <a:solidFill>
                <a:schemeClr val="bg1"/>
              </a:solidFill>
              <a:latin typeface="HelveticaNeueLT Pro 67 MdCn" pitchFamily="34" charset="0"/>
              <a:ea typeface="微软雅黑" pitchFamily="34" charset="-122"/>
            </a:endParaRPr>
          </a:p>
        </p:txBody>
      </p:sp>
      <p:sp>
        <p:nvSpPr>
          <p:cNvPr id="7" name="圆角矩形 4">
            <a:extLst>
              <a:ext uri="{FF2B5EF4-FFF2-40B4-BE49-F238E27FC236}">
                <a16:creationId xmlns:a16="http://schemas.microsoft.com/office/drawing/2014/main" id="{ADBA8615-D7BD-4BB7-8370-F0B45D39835D}"/>
              </a:ext>
            </a:extLst>
          </p:cNvPr>
          <p:cNvSpPr/>
          <p:nvPr/>
        </p:nvSpPr>
        <p:spPr>
          <a:xfrm>
            <a:off x="3266852" y="1988840"/>
            <a:ext cx="5641116" cy="1440160"/>
          </a:xfrm>
          <a:prstGeom prst="roundRect">
            <a:avLst>
              <a:gd name="adj" fmla="val 7850"/>
            </a:avLst>
          </a:prstGeom>
          <a:gradFill>
            <a:gsLst>
              <a:gs pos="100000">
                <a:schemeClr val="bg1">
                  <a:lumMod val="95000"/>
                </a:schemeClr>
              </a:gs>
              <a:gs pos="0">
                <a:schemeClr val="bg1"/>
              </a:gs>
            </a:gsLst>
            <a:lin ang="2700000" scaled="1"/>
          </a:gra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600" b="1" dirty="0">
                <a:solidFill>
                  <a:schemeClr val="tx1"/>
                </a:solidFill>
                <a:latin typeface="宋体" panose="02010600030101010101" pitchFamily="2" charset="-122"/>
                <a:ea typeface="宋体" panose="02010600030101010101" pitchFamily="2" charset="-122"/>
              </a:rPr>
              <a:t>日记记录</a:t>
            </a:r>
            <a:r>
              <a:rPr lang="zh-CN" altLang="en-US" sz="2600" dirty="0">
                <a:solidFill>
                  <a:schemeClr val="tx1"/>
                </a:solidFill>
                <a:latin typeface="宋体" panose="02010600030101010101" pitchFamily="2" charset="-122"/>
                <a:ea typeface="宋体" panose="02010600030101010101" pitchFamily="2" charset="-122"/>
              </a:rPr>
              <a:t>：记录日常的生活点滴或者需要记录的事，为个人私有区域。</a:t>
            </a:r>
          </a:p>
        </p:txBody>
      </p:sp>
      <p:sp>
        <p:nvSpPr>
          <p:cNvPr id="14" name="六边形 13">
            <a:extLst>
              <a:ext uri="{FF2B5EF4-FFF2-40B4-BE49-F238E27FC236}">
                <a16:creationId xmlns:a16="http://schemas.microsoft.com/office/drawing/2014/main" id="{FAA54661-9FB8-49C5-B7C0-FE094696E927}"/>
              </a:ext>
            </a:extLst>
          </p:cNvPr>
          <p:cNvSpPr/>
          <p:nvPr/>
        </p:nvSpPr>
        <p:spPr>
          <a:xfrm>
            <a:off x="1167389" y="4144212"/>
            <a:ext cx="1670586" cy="1440160"/>
          </a:xfrm>
          <a:prstGeom prst="hexagon">
            <a:avLst/>
          </a:prstGeom>
          <a:solidFill>
            <a:srgbClr val="92D050"/>
          </a:solidFill>
          <a:ln w="1016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200" b="1" dirty="0">
                <a:solidFill>
                  <a:schemeClr val="bg1"/>
                </a:solidFill>
                <a:latin typeface="微软雅黑" pitchFamily="34" charset="-122"/>
                <a:ea typeface="微软雅黑" pitchFamily="34" charset="-122"/>
              </a:rPr>
              <a:t>功能模块</a:t>
            </a:r>
            <a:r>
              <a:rPr lang="en-US" altLang="zh-CN" sz="3200" b="1" dirty="0">
                <a:solidFill>
                  <a:schemeClr val="bg1"/>
                </a:solidFill>
                <a:latin typeface="微软雅黑" pitchFamily="34" charset="-122"/>
                <a:ea typeface="微软雅黑" pitchFamily="34" charset="-122"/>
              </a:rPr>
              <a:t>2</a:t>
            </a:r>
            <a:endParaRPr lang="zh-CN" altLang="en-US" sz="6600" b="1" dirty="0">
              <a:solidFill>
                <a:schemeClr val="bg1"/>
              </a:solidFill>
              <a:latin typeface="HelveticaNeueLT Pro 67 MdCn" pitchFamily="34" charset="0"/>
              <a:ea typeface="微软雅黑" pitchFamily="34" charset="-122"/>
            </a:endParaRPr>
          </a:p>
        </p:txBody>
      </p:sp>
      <p:sp>
        <p:nvSpPr>
          <p:cNvPr id="3" name="圆角矩形 4">
            <a:extLst>
              <a:ext uri="{FF2B5EF4-FFF2-40B4-BE49-F238E27FC236}">
                <a16:creationId xmlns:a16="http://schemas.microsoft.com/office/drawing/2014/main" id="{AD219D1C-0F8C-4D28-B75E-5982505509AA}"/>
              </a:ext>
            </a:extLst>
          </p:cNvPr>
          <p:cNvSpPr/>
          <p:nvPr/>
        </p:nvSpPr>
        <p:spPr>
          <a:xfrm>
            <a:off x="3275442" y="4275652"/>
            <a:ext cx="5641116" cy="1177280"/>
          </a:xfrm>
          <a:prstGeom prst="roundRect">
            <a:avLst>
              <a:gd name="adj" fmla="val 7850"/>
            </a:avLst>
          </a:prstGeom>
          <a:gradFill>
            <a:gsLst>
              <a:gs pos="100000">
                <a:schemeClr val="bg1">
                  <a:lumMod val="95000"/>
                </a:schemeClr>
              </a:gs>
              <a:gs pos="0">
                <a:schemeClr val="bg1"/>
              </a:gs>
            </a:gsLst>
            <a:lin ang="2700000" scaled="1"/>
          </a:gra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b="1" dirty="0">
                <a:solidFill>
                  <a:schemeClr val="tx1"/>
                </a:solidFill>
                <a:latin typeface="宋体" panose="02010600030101010101" pitchFamily="2" charset="-122"/>
                <a:ea typeface="宋体" panose="02010600030101010101" pitchFamily="2" charset="-122"/>
              </a:rPr>
              <a:t>创作园地</a:t>
            </a:r>
            <a:r>
              <a:rPr lang="zh-CN" altLang="en-US" sz="2600" dirty="0">
                <a:solidFill>
                  <a:schemeClr val="tx1"/>
                </a:solidFill>
                <a:latin typeface="宋体" panose="02010600030101010101" pitchFamily="2" charset="-122"/>
                <a:ea typeface="宋体" panose="02010600030101010101" pitchFamily="2" charset="-122"/>
              </a:rPr>
              <a:t>：用户个人文学文化、艺术</a:t>
            </a:r>
            <a:endParaRPr lang="en-US" altLang="zh-CN" sz="2600" dirty="0">
              <a:solidFill>
                <a:schemeClr val="tx1"/>
              </a:solidFill>
              <a:latin typeface="宋体" panose="02010600030101010101" pitchFamily="2" charset="-122"/>
              <a:ea typeface="宋体" panose="02010600030101010101" pitchFamily="2" charset="-122"/>
            </a:endParaRPr>
          </a:p>
          <a:p>
            <a:pPr algn="ctr"/>
            <a:r>
              <a:rPr lang="zh-CN" altLang="en-US" sz="2600" dirty="0">
                <a:solidFill>
                  <a:schemeClr val="tx1"/>
                </a:solidFill>
                <a:latin typeface="宋体" panose="02010600030101010101" pitchFamily="2" charset="-122"/>
                <a:ea typeface="宋体" panose="02010600030101010101" pitchFamily="2" charset="-122"/>
              </a:rPr>
              <a:t>创作区域</a:t>
            </a:r>
          </a:p>
        </p:txBody>
      </p:sp>
    </p:spTree>
    <p:extLst>
      <p:ext uri="{BB962C8B-B14F-4D97-AF65-F5344CB8AC3E}">
        <p14:creationId xmlns:p14="http://schemas.microsoft.com/office/powerpoint/2010/main" val="3267509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ppt_w</p:attrName>
                                        </p:attrNameLst>
                                      </p:cBhvr>
                                      <p:tavLst>
                                        <p:tav tm="0">
                                          <p:val>
                                            <p:fltVal val="0"/>
                                          </p:val>
                                        </p:tav>
                                        <p:tav tm="100000">
                                          <p:val>
                                            <p:strVal val="#ppt_w"/>
                                          </p:val>
                                        </p:tav>
                                      </p:tavLst>
                                    </p:anim>
                                    <p:anim calcmode="lin" valueType="num">
                                      <p:cBhvr>
                                        <p:cTn id="14" dur="500" fill="hold"/>
                                        <p:tgtEl>
                                          <p:spTgt spid="19"/>
                                        </p:tgtEl>
                                        <p:attrNameLst>
                                          <p:attrName>ppt_h</p:attrName>
                                        </p:attrNameLst>
                                      </p:cBhvr>
                                      <p:tavLst>
                                        <p:tav tm="0">
                                          <p:val>
                                            <p:fltVal val="0"/>
                                          </p:val>
                                        </p:tav>
                                        <p:tav tm="100000">
                                          <p:val>
                                            <p:strVal val="#ppt_h"/>
                                          </p:val>
                                        </p:tav>
                                      </p:tavLst>
                                    </p:anim>
                                    <p:animEffect transition="in" filter="fade">
                                      <p:cBhvr>
                                        <p:cTn id="15" dur="500"/>
                                        <p:tgtEl>
                                          <p:spTgt spid="19"/>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1500"/>
                            </p:stCondLst>
                            <p:childTnLst>
                              <p:par>
                                <p:cTn id="27" presetID="49" presetClass="entr" presetSubtype="0" decel="10000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 calcmode="lin" valueType="num">
                                      <p:cBhvr>
                                        <p:cTn id="31" dur="500" fill="hold"/>
                                        <p:tgtEl>
                                          <p:spTgt spid="14"/>
                                        </p:tgtEl>
                                        <p:attrNameLst>
                                          <p:attrName>style.rotation</p:attrName>
                                        </p:attrNameLst>
                                      </p:cBhvr>
                                      <p:tavLst>
                                        <p:tav tm="0">
                                          <p:val>
                                            <p:fltVal val="360"/>
                                          </p:val>
                                        </p:tav>
                                        <p:tav tm="100000">
                                          <p:val>
                                            <p:fltVal val="0"/>
                                          </p:val>
                                        </p:tav>
                                      </p:tavLst>
                                    </p:anim>
                                    <p:animEffect transition="in" filter="fade">
                                      <p:cBhvr>
                                        <p:cTn id="32" dur="500"/>
                                        <p:tgtEl>
                                          <p:spTgt spid="14"/>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down)">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3" grpId="0"/>
      <p:bldP spid="5" grpId="0" animBg="1"/>
      <p:bldP spid="7" grpId="0" animBg="1"/>
      <p:bldP spid="14"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3275442" y="829880"/>
            <a:ext cx="5641115"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itchFamily="34" charset="-122"/>
                <a:ea typeface="微软雅黑" pitchFamily="34" charset="-122"/>
              </a:rPr>
              <a:t>产 品 简 介</a:t>
            </a:r>
          </a:p>
        </p:txBody>
      </p:sp>
      <p:sp>
        <p:nvSpPr>
          <p:cNvPr id="13" name="TextBox 13">
            <a:extLst>
              <a:ext uri="{FF2B5EF4-FFF2-40B4-BE49-F238E27FC236}">
                <a16:creationId xmlns:a16="http://schemas.microsoft.com/office/drawing/2014/main" id="{F5655F35-54F0-48EB-B8F7-A84160D5E811}"/>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项 目 概 述</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5" name="六边形 4">
            <a:extLst>
              <a:ext uri="{FF2B5EF4-FFF2-40B4-BE49-F238E27FC236}">
                <a16:creationId xmlns:a16="http://schemas.microsoft.com/office/drawing/2014/main" id="{755F71BA-DBB2-459D-AB13-FC24065328AF}"/>
              </a:ext>
            </a:extLst>
          </p:cNvPr>
          <p:cNvSpPr/>
          <p:nvPr/>
        </p:nvSpPr>
        <p:spPr>
          <a:xfrm>
            <a:off x="1167389" y="1988840"/>
            <a:ext cx="1670586" cy="1440160"/>
          </a:xfrm>
          <a:prstGeom prst="hexagon">
            <a:avLst/>
          </a:prstGeom>
          <a:solidFill>
            <a:schemeClr val="accent5">
              <a:lumMod val="60000"/>
              <a:lumOff val="40000"/>
            </a:schemeClr>
          </a:solidFill>
          <a:ln w="1016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200" b="1" dirty="0">
                <a:solidFill>
                  <a:schemeClr val="bg1"/>
                </a:solidFill>
                <a:latin typeface="微软雅黑" pitchFamily="34" charset="-122"/>
                <a:ea typeface="微软雅黑" pitchFamily="34" charset="-122"/>
              </a:rPr>
              <a:t>功能模块</a:t>
            </a:r>
            <a:r>
              <a:rPr lang="en-US" altLang="zh-CN" sz="3200" b="1" dirty="0">
                <a:solidFill>
                  <a:schemeClr val="bg1"/>
                </a:solidFill>
                <a:latin typeface="微软雅黑" pitchFamily="34" charset="-122"/>
                <a:ea typeface="微软雅黑" pitchFamily="34" charset="-122"/>
              </a:rPr>
              <a:t>3</a:t>
            </a:r>
            <a:endParaRPr lang="zh-CN" altLang="en-US" sz="6600" b="1" dirty="0">
              <a:solidFill>
                <a:schemeClr val="bg1"/>
              </a:solidFill>
              <a:latin typeface="HelveticaNeueLT Pro 67 MdCn" pitchFamily="34" charset="0"/>
              <a:ea typeface="微软雅黑" pitchFamily="34" charset="-122"/>
            </a:endParaRPr>
          </a:p>
        </p:txBody>
      </p:sp>
      <p:sp>
        <p:nvSpPr>
          <p:cNvPr id="7" name="圆角矩形 4">
            <a:extLst>
              <a:ext uri="{FF2B5EF4-FFF2-40B4-BE49-F238E27FC236}">
                <a16:creationId xmlns:a16="http://schemas.microsoft.com/office/drawing/2014/main" id="{ADBA8615-D7BD-4BB7-8370-F0B45D39835D}"/>
              </a:ext>
            </a:extLst>
          </p:cNvPr>
          <p:cNvSpPr/>
          <p:nvPr/>
        </p:nvSpPr>
        <p:spPr>
          <a:xfrm>
            <a:off x="3266852" y="1988840"/>
            <a:ext cx="5641116" cy="1440160"/>
          </a:xfrm>
          <a:prstGeom prst="roundRect">
            <a:avLst>
              <a:gd name="adj" fmla="val 7850"/>
            </a:avLst>
          </a:prstGeom>
          <a:gradFill>
            <a:gsLst>
              <a:gs pos="100000">
                <a:schemeClr val="bg1">
                  <a:lumMod val="95000"/>
                </a:schemeClr>
              </a:gs>
              <a:gs pos="0">
                <a:schemeClr val="bg1"/>
              </a:gs>
            </a:gsLst>
            <a:lin ang="2700000" scaled="1"/>
          </a:gra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600" b="1" dirty="0">
                <a:solidFill>
                  <a:schemeClr val="tx1"/>
                </a:solidFill>
                <a:latin typeface="宋体" panose="02010600030101010101" pitchFamily="2" charset="-122"/>
                <a:ea typeface="宋体" panose="02010600030101010101" pitchFamily="2" charset="-122"/>
              </a:rPr>
              <a:t>交流互动</a:t>
            </a:r>
            <a:r>
              <a:rPr lang="zh-CN" altLang="en-US" sz="2600" dirty="0">
                <a:solidFill>
                  <a:schemeClr val="tx1"/>
                </a:solidFill>
                <a:latin typeface="宋体" panose="02010600030101010101" pitchFamily="2" charset="-122"/>
                <a:ea typeface="宋体" panose="02010600030101010101" pitchFamily="2" charset="-122"/>
              </a:rPr>
              <a:t>：对发表的文学或艺术作品进行分享、交流与互动</a:t>
            </a:r>
          </a:p>
        </p:txBody>
      </p:sp>
      <p:sp>
        <p:nvSpPr>
          <p:cNvPr id="14" name="六边形 13">
            <a:extLst>
              <a:ext uri="{FF2B5EF4-FFF2-40B4-BE49-F238E27FC236}">
                <a16:creationId xmlns:a16="http://schemas.microsoft.com/office/drawing/2014/main" id="{FAA54661-9FB8-49C5-B7C0-FE094696E927}"/>
              </a:ext>
            </a:extLst>
          </p:cNvPr>
          <p:cNvSpPr/>
          <p:nvPr/>
        </p:nvSpPr>
        <p:spPr>
          <a:xfrm>
            <a:off x="1167389" y="4144212"/>
            <a:ext cx="1670586" cy="1440160"/>
          </a:xfrm>
          <a:prstGeom prst="hexagon">
            <a:avLst/>
          </a:prstGeom>
          <a:solidFill>
            <a:srgbClr val="0070C0"/>
          </a:solidFill>
          <a:ln w="1016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200" b="1" dirty="0">
                <a:solidFill>
                  <a:schemeClr val="bg1"/>
                </a:solidFill>
                <a:latin typeface="微软雅黑" pitchFamily="34" charset="-122"/>
                <a:ea typeface="微软雅黑" pitchFamily="34" charset="-122"/>
              </a:rPr>
              <a:t>功能模块</a:t>
            </a:r>
            <a:r>
              <a:rPr lang="en-US" altLang="zh-CN" sz="3200" b="1" dirty="0">
                <a:solidFill>
                  <a:schemeClr val="bg1"/>
                </a:solidFill>
                <a:latin typeface="微软雅黑" pitchFamily="34" charset="-122"/>
                <a:ea typeface="微软雅黑" pitchFamily="34" charset="-122"/>
              </a:rPr>
              <a:t>4</a:t>
            </a:r>
            <a:endParaRPr lang="zh-CN" altLang="en-US" sz="6600" b="1" dirty="0">
              <a:solidFill>
                <a:schemeClr val="bg1"/>
              </a:solidFill>
              <a:latin typeface="HelveticaNeueLT Pro 67 MdCn" pitchFamily="34" charset="0"/>
              <a:ea typeface="微软雅黑" pitchFamily="34" charset="-122"/>
            </a:endParaRPr>
          </a:p>
        </p:txBody>
      </p:sp>
      <p:sp>
        <p:nvSpPr>
          <p:cNvPr id="3" name="圆角矩形 4">
            <a:extLst>
              <a:ext uri="{FF2B5EF4-FFF2-40B4-BE49-F238E27FC236}">
                <a16:creationId xmlns:a16="http://schemas.microsoft.com/office/drawing/2014/main" id="{AD219D1C-0F8C-4D28-B75E-5982505509AA}"/>
              </a:ext>
            </a:extLst>
          </p:cNvPr>
          <p:cNvSpPr/>
          <p:nvPr/>
        </p:nvSpPr>
        <p:spPr>
          <a:xfrm>
            <a:off x="3266852" y="4144212"/>
            <a:ext cx="5641116" cy="1440160"/>
          </a:xfrm>
          <a:prstGeom prst="roundRect">
            <a:avLst>
              <a:gd name="adj" fmla="val 7850"/>
            </a:avLst>
          </a:prstGeom>
          <a:gradFill>
            <a:gsLst>
              <a:gs pos="100000">
                <a:schemeClr val="bg1">
                  <a:lumMod val="95000"/>
                </a:schemeClr>
              </a:gs>
              <a:gs pos="0">
                <a:schemeClr val="bg1"/>
              </a:gs>
            </a:gsLst>
            <a:lin ang="2700000" scaled="1"/>
          </a:gra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600" b="1" dirty="0">
                <a:solidFill>
                  <a:schemeClr val="tx1"/>
                </a:solidFill>
                <a:latin typeface="宋体" panose="02010600030101010101" pitchFamily="2" charset="-122"/>
                <a:ea typeface="宋体" panose="02010600030101010101" pitchFamily="2" charset="-122"/>
              </a:rPr>
              <a:t>积分天梯</a:t>
            </a:r>
            <a:r>
              <a:rPr lang="zh-CN" altLang="en-US" sz="2600" dirty="0">
                <a:solidFill>
                  <a:schemeClr val="tx1"/>
                </a:solidFill>
                <a:latin typeface="宋体" panose="02010600030101010101" pitchFamily="2" charset="-122"/>
                <a:ea typeface="宋体" panose="02010600030101010101" pitchFamily="2" charset="-122"/>
              </a:rPr>
              <a:t>：用户可完成签到等任务来获得积分，进行积分排行和获取称号。</a:t>
            </a:r>
          </a:p>
        </p:txBody>
      </p:sp>
    </p:spTree>
    <p:extLst>
      <p:ext uri="{BB962C8B-B14F-4D97-AF65-F5344CB8AC3E}">
        <p14:creationId xmlns:p14="http://schemas.microsoft.com/office/powerpoint/2010/main" val="36407543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ppt_w</p:attrName>
                                        </p:attrNameLst>
                                      </p:cBhvr>
                                      <p:tavLst>
                                        <p:tav tm="0">
                                          <p:val>
                                            <p:fltVal val="0"/>
                                          </p:val>
                                        </p:tav>
                                        <p:tav tm="100000">
                                          <p:val>
                                            <p:strVal val="#ppt_w"/>
                                          </p:val>
                                        </p:tav>
                                      </p:tavLst>
                                    </p:anim>
                                    <p:anim calcmode="lin" valueType="num">
                                      <p:cBhvr>
                                        <p:cTn id="14" dur="500" fill="hold"/>
                                        <p:tgtEl>
                                          <p:spTgt spid="19"/>
                                        </p:tgtEl>
                                        <p:attrNameLst>
                                          <p:attrName>ppt_h</p:attrName>
                                        </p:attrNameLst>
                                      </p:cBhvr>
                                      <p:tavLst>
                                        <p:tav tm="0">
                                          <p:val>
                                            <p:fltVal val="0"/>
                                          </p:val>
                                        </p:tav>
                                        <p:tav tm="100000">
                                          <p:val>
                                            <p:strVal val="#ppt_h"/>
                                          </p:val>
                                        </p:tav>
                                      </p:tavLst>
                                    </p:anim>
                                    <p:animEffect transition="in" filter="fade">
                                      <p:cBhvr>
                                        <p:cTn id="15" dur="500"/>
                                        <p:tgtEl>
                                          <p:spTgt spid="19"/>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anim calcmode="lin" valueType="num">
                                      <p:cBhvr>
                                        <p:cTn id="26" dur="500" fill="hold"/>
                                        <p:tgtEl>
                                          <p:spTgt spid="7"/>
                                        </p:tgtEl>
                                        <p:attrNameLst>
                                          <p:attrName>ppt_x</p:attrName>
                                        </p:attrNameLst>
                                      </p:cBhvr>
                                      <p:tavLst>
                                        <p:tav tm="0">
                                          <p:val>
                                            <p:strVal val="#ppt_x"/>
                                          </p:val>
                                        </p:tav>
                                        <p:tav tm="100000">
                                          <p:val>
                                            <p:strVal val="#ppt_x"/>
                                          </p:val>
                                        </p:tav>
                                      </p:tavLst>
                                    </p:anim>
                                    <p:anim calcmode="lin" valueType="num">
                                      <p:cBhvr>
                                        <p:cTn id="27" dur="5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500"/>
                            </p:stCondLst>
                            <p:childTnLst>
                              <p:par>
                                <p:cTn id="29" presetID="49" presetClass="entr" presetSubtype="0" decel="10000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 calcmode="lin" valueType="num">
                                      <p:cBhvr>
                                        <p:cTn id="33" dur="500" fill="hold"/>
                                        <p:tgtEl>
                                          <p:spTgt spid="14"/>
                                        </p:tgtEl>
                                        <p:attrNameLst>
                                          <p:attrName>style.rotation</p:attrName>
                                        </p:attrNameLst>
                                      </p:cBhvr>
                                      <p:tavLst>
                                        <p:tav tm="0">
                                          <p:val>
                                            <p:fltVal val="360"/>
                                          </p:val>
                                        </p:tav>
                                        <p:tav tm="100000">
                                          <p:val>
                                            <p:fltVal val="0"/>
                                          </p:val>
                                        </p:tav>
                                      </p:tavLst>
                                    </p:anim>
                                    <p:animEffect transition="in" filter="fade">
                                      <p:cBhvr>
                                        <p:cTn id="34" dur="500"/>
                                        <p:tgtEl>
                                          <p:spTgt spid="14"/>
                                        </p:tgtEl>
                                      </p:cBhvr>
                                    </p:animEffect>
                                  </p:childTnLst>
                                </p:cTn>
                              </p:par>
                              <p:par>
                                <p:cTn id="35" presetID="42"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anim calcmode="lin" valueType="num">
                                      <p:cBhvr>
                                        <p:cTn id="38" dur="500" fill="hold"/>
                                        <p:tgtEl>
                                          <p:spTgt spid="3"/>
                                        </p:tgtEl>
                                        <p:attrNameLst>
                                          <p:attrName>ppt_x</p:attrName>
                                        </p:attrNameLst>
                                      </p:cBhvr>
                                      <p:tavLst>
                                        <p:tav tm="0">
                                          <p:val>
                                            <p:strVal val="#ppt_x"/>
                                          </p:val>
                                        </p:tav>
                                        <p:tav tm="100000">
                                          <p:val>
                                            <p:strVal val="#ppt_x"/>
                                          </p:val>
                                        </p:tav>
                                      </p:tavLst>
                                    </p:anim>
                                    <p:anim calcmode="lin" valueType="num">
                                      <p:cBhvr>
                                        <p:cTn id="3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3" grpId="0"/>
      <p:bldP spid="5" grpId="0" animBg="1"/>
      <p:bldP spid="7" grpId="0" animBg="1"/>
      <p:bldP spid="14"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a:off x="488297" y="1971248"/>
            <a:ext cx="3600400" cy="3600400"/>
          </a:xfrm>
          <a:prstGeom prst="ellipse">
            <a:avLst/>
          </a:prstGeom>
          <a:solidFill>
            <a:srgbClr val="00B0F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a:solidFill>
                <a:schemeClr val="bg1"/>
              </a:solidFill>
              <a:latin typeface="微软雅黑" pitchFamily="34" charset="-122"/>
              <a:ea typeface="微软雅黑" pitchFamily="34" charset="-122"/>
            </a:endParaRPr>
          </a:p>
        </p:txBody>
      </p:sp>
      <p:sp>
        <p:nvSpPr>
          <p:cNvPr id="22" name="椭圆 21"/>
          <p:cNvSpPr/>
          <p:nvPr/>
        </p:nvSpPr>
        <p:spPr>
          <a:xfrm>
            <a:off x="939133" y="2422084"/>
            <a:ext cx="2698728" cy="2698728"/>
          </a:xfrm>
          <a:prstGeom prst="ellipse">
            <a:avLst/>
          </a:prstGeom>
          <a:gradFill>
            <a:gsLst>
              <a:gs pos="100000">
                <a:srgbClr val="E0E0E0"/>
              </a:gs>
              <a:gs pos="0">
                <a:schemeClr val="bg1"/>
              </a:gs>
            </a:gsLst>
            <a:lin ang="2700000" scaled="1"/>
          </a:gradFill>
          <a:ln w="1016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4" name="椭圆 23"/>
          <p:cNvSpPr/>
          <p:nvPr/>
        </p:nvSpPr>
        <p:spPr>
          <a:xfrm>
            <a:off x="1981677" y="3464628"/>
            <a:ext cx="613640" cy="613640"/>
          </a:xfrm>
          <a:prstGeom prst="ellipse">
            <a:avLst/>
          </a:prstGeom>
          <a:solidFill>
            <a:srgbClr val="A8CF38"/>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a:solidFill>
                <a:schemeClr val="bg1"/>
              </a:solidFill>
              <a:latin typeface="微软雅黑" pitchFamily="34" charset="-122"/>
              <a:ea typeface="微软雅黑" pitchFamily="34" charset="-122"/>
            </a:endParaRPr>
          </a:p>
        </p:txBody>
      </p:sp>
      <p:sp>
        <p:nvSpPr>
          <p:cNvPr id="25" name="同心圆 24"/>
          <p:cNvSpPr/>
          <p:nvPr/>
        </p:nvSpPr>
        <p:spPr>
          <a:xfrm>
            <a:off x="1568417" y="3051368"/>
            <a:ext cx="1440160" cy="1440160"/>
          </a:xfrm>
          <a:prstGeom prst="donut">
            <a:avLst>
              <a:gd name="adj" fmla="val 17849"/>
            </a:avLst>
          </a:prstGeom>
          <a:solidFill>
            <a:srgbClr val="49C1AD"/>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a:solidFill>
                <a:schemeClr val="bg1"/>
              </a:solidFill>
              <a:latin typeface="微软雅黑" pitchFamily="34" charset="-122"/>
              <a:ea typeface="微软雅黑" pitchFamily="34" charset="-122"/>
            </a:endParaRPr>
          </a:p>
        </p:txBody>
      </p:sp>
      <p:grpSp>
        <p:nvGrpSpPr>
          <p:cNvPr id="43" name="组合 42"/>
          <p:cNvGrpSpPr/>
          <p:nvPr/>
        </p:nvGrpSpPr>
        <p:grpSpPr>
          <a:xfrm>
            <a:off x="2271354" y="1784135"/>
            <a:ext cx="2096839" cy="2018321"/>
            <a:chOff x="8565660" y="1540966"/>
            <a:chExt cx="2096839" cy="2018321"/>
          </a:xfrm>
          <a:effectLst>
            <a:outerShdw blurRad="76200" dir="18900000" sy="23000" kx="-1200000" algn="bl" rotWithShape="0">
              <a:prstClr val="black">
                <a:alpha val="20000"/>
              </a:prstClr>
            </a:outerShdw>
          </a:effectLst>
        </p:grpSpPr>
        <p:sp>
          <p:nvSpPr>
            <p:cNvPr id="44" name="任意多边形 43"/>
            <p:cNvSpPr/>
            <p:nvPr/>
          </p:nvSpPr>
          <p:spPr bwMode="auto">
            <a:xfrm>
              <a:off x="10007571" y="1765818"/>
              <a:ext cx="654928" cy="444353"/>
            </a:xfrm>
            <a:custGeom>
              <a:avLst/>
              <a:gdLst>
                <a:gd name="connsiteX0" fmla="*/ 368969 w 582864"/>
                <a:gd name="connsiteY0" fmla="*/ 38100 h 395037"/>
                <a:gd name="connsiteX1" fmla="*/ 461211 w 582864"/>
                <a:gd name="connsiteY1" fmla="*/ 6016 h 395037"/>
                <a:gd name="connsiteX2" fmla="*/ 549442 w 582864"/>
                <a:gd name="connsiteY2" fmla="*/ 2006 h 395037"/>
                <a:gd name="connsiteX3" fmla="*/ 581527 w 582864"/>
                <a:gd name="connsiteY3" fmla="*/ 18048 h 395037"/>
                <a:gd name="connsiteX4" fmla="*/ 557464 w 582864"/>
                <a:gd name="connsiteY4" fmla="*/ 66174 h 395037"/>
                <a:gd name="connsiteX5" fmla="*/ 485274 w 582864"/>
                <a:gd name="connsiteY5" fmla="*/ 142374 h 395037"/>
                <a:gd name="connsiteX6" fmla="*/ 368969 w 582864"/>
                <a:gd name="connsiteY6" fmla="*/ 226595 h 395037"/>
                <a:gd name="connsiteX7" fmla="*/ 0 w 582864"/>
                <a:gd name="connsiteY7" fmla="*/ 395037 h 395037"/>
                <a:gd name="connsiteX8" fmla="*/ 368969 w 582864"/>
                <a:gd name="connsiteY8" fmla="*/ 38100 h 39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2864" h="395037">
                  <a:moveTo>
                    <a:pt x="368969" y="38100"/>
                  </a:moveTo>
                  <a:cubicBezTo>
                    <a:pt x="400050" y="25066"/>
                    <a:pt x="431132" y="12032"/>
                    <a:pt x="461211" y="6016"/>
                  </a:cubicBezTo>
                  <a:cubicBezTo>
                    <a:pt x="491290" y="0"/>
                    <a:pt x="529389" y="1"/>
                    <a:pt x="549442" y="2006"/>
                  </a:cubicBezTo>
                  <a:cubicBezTo>
                    <a:pt x="569495" y="4011"/>
                    <a:pt x="580190" y="7353"/>
                    <a:pt x="581527" y="18048"/>
                  </a:cubicBezTo>
                  <a:cubicBezTo>
                    <a:pt x="582864" y="28743"/>
                    <a:pt x="573506" y="45453"/>
                    <a:pt x="557464" y="66174"/>
                  </a:cubicBezTo>
                  <a:cubicBezTo>
                    <a:pt x="541422" y="86895"/>
                    <a:pt x="516690" y="115637"/>
                    <a:pt x="485274" y="142374"/>
                  </a:cubicBezTo>
                  <a:cubicBezTo>
                    <a:pt x="453858" y="169111"/>
                    <a:pt x="449848" y="184485"/>
                    <a:pt x="368969" y="226595"/>
                  </a:cubicBezTo>
                  <a:cubicBezTo>
                    <a:pt x="288090" y="268705"/>
                    <a:pt x="144045" y="331871"/>
                    <a:pt x="0" y="395037"/>
                  </a:cubicBezTo>
                  <a:lnTo>
                    <a:pt x="368969" y="38100"/>
                  </a:lnTo>
                  <a:close/>
                </a:path>
              </a:pathLst>
            </a:custGeom>
            <a:solidFill>
              <a:srgbClr val="49C1AD"/>
            </a:solidFill>
            <a:ln w="190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bg1"/>
                </a:solidFill>
                <a:latin typeface="HelveticaNeueLT Pro 67 MdCn" pitchFamily="34" charset="0"/>
                <a:ea typeface="微软雅黑" pitchFamily="34" charset="-122"/>
              </a:endParaRPr>
            </a:p>
          </p:txBody>
        </p:sp>
        <p:sp>
          <p:nvSpPr>
            <p:cNvPr id="45" name="任意多边形 44"/>
            <p:cNvSpPr/>
            <p:nvPr/>
          </p:nvSpPr>
          <p:spPr bwMode="auto">
            <a:xfrm>
              <a:off x="9966527" y="1540966"/>
              <a:ext cx="467550" cy="628159"/>
            </a:xfrm>
            <a:custGeom>
              <a:avLst/>
              <a:gdLst>
                <a:gd name="connsiteX0" fmla="*/ 0 w 415758"/>
                <a:gd name="connsiteY0" fmla="*/ 558800 h 558800"/>
                <a:gd name="connsiteX1" fmla="*/ 120315 w 415758"/>
                <a:gd name="connsiteY1" fmla="*/ 270043 h 558800"/>
                <a:gd name="connsiteX2" fmla="*/ 196515 w 415758"/>
                <a:gd name="connsiteY2" fmla="*/ 161758 h 558800"/>
                <a:gd name="connsiteX3" fmla="*/ 272715 w 415758"/>
                <a:gd name="connsiteY3" fmla="*/ 73527 h 558800"/>
                <a:gd name="connsiteX4" fmla="*/ 356936 w 415758"/>
                <a:gd name="connsiteY4" fmla="*/ 9358 h 558800"/>
                <a:gd name="connsiteX5" fmla="*/ 405063 w 415758"/>
                <a:gd name="connsiteY5" fmla="*/ 17379 h 558800"/>
                <a:gd name="connsiteX6" fmla="*/ 413084 w 415758"/>
                <a:gd name="connsiteY6" fmla="*/ 109622 h 558800"/>
                <a:gd name="connsiteX7" fmla="*/ 389021 w 415758"/>
                <a:gd name="connsiteY7" fmla="*/ 225927 h 558800"/>
                <a:gd name="connsiteX8" fmla="*/ 0 w 415758"/>
                <a:gd name="connsiteY8" fmla="*/ 558800 h 55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758" h="558800">
                  <a:moveTo>
                    <a:pt x="0" y="558800"/>
                  </a:moveTo>
                  <a:cubicBezTo>
                    <a:pt x="43781" y="447508"/>
                    <a:pt x="87563" y="336217"/>
                    <a:pt x="120315" y="270043"/>
                  </a:cubicBezTo>
                  <a:cubicBezTo>
                    <a:pt x="153067" y="203869"/>
                    <a:pt x="171115" y="194511"/>
                    <a:pt x="196515" y="161758"/>
                  </a:cubicBezTo>
                  <a:cubicBezTo>
                    <a:pt x="221915" y="129005"/>
                    <a:pt x="245978" y="98927"/>
                    <a:pt x="272715" y="73527"/>
                  </a:cubicBezTo>
                  <a:cubicBezTo>
                    <a:pt x="299452" y="48127"/>
                    <a:pt x="334878" y="18716"/>
                    <a:pt x="356936" y="9358"/>
                  </a:cubicBezTo>
                  <a:cubicBezTo>
                    <a:pt x="378994" y="0"/>
                    <a:pt x="395705" y="668"/>
                    <a:pt x="405063" y="17379"/>
                  </a:cubicBezTo>
                  <a:cubicBezTo>
                    <a:pt x="414421" y="34090"/>
                    <a:pt x="415758" y="74864"/>
                    <a:pt x="413084" y="109622"/>
                  </a:cubicBezTo>
                  <a:cubicBezTo>
                    <a:pt x="410410" y="144380"/>
                    <a:pt x="399715" y="185153"/>
                    <a:pt x="389021" y="225927"/>
                  </a:cubicBezTo>
                  <a:lnTo>
                    <a:pt x="0" y="558800"/>
                  </a:lnTo>
                  <a:close/>
                </a:path>
              </a:pathLst>
            </a:custGeom>
            <a:solidFill>
              <a:srgbClr val="49C1AD"/>
            </a:solidFill>
            <a:ln w="190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bg1"/>
                </a:solidFill>
                <a:latin typeface="HelveticaNeueLT Pro 67 MdCn" pitchFamily="34" charset="0"/>
                <a:ea typeface="微软雅黑" pitchFamily="34" charset="-122"/>
              </a:endParaRPr>
            </a:p>
          </p:txBody>
        </p:sp>
        <p:sp>
          <p:nvSpPr>
            <p:cNvPr id="46" name="任意多边形 45"/>
            <p:cNvSpPr/>
            <p:nvPr/>
          </p:nvSpPr>
          <p:spPr bwMode="auto">
            <a:xfrm>
              <a:off x="9830902" y="1721206"/>
              <a:ext cx="540718" cy="578192"/>
            </a:xfrm>
            <a:custGeom>
              <a:avLst/>
              <a:gdLst>
                <a:gd name="connsiteX0" fmla="*/ 481264 w 481264"/>
                <a:gd name="connsiteY0" fmla="*/ 73527 h 514685"/>
                <a:gd name="connsiteX1" fmla="*/ 465222 w 481264"/>
                <a:gd name="connsiteY1" fmla="*/ 25401 h 514685"/>
                <a:gd name="connsiteX2" fmla="*/ 421106 w 481264"/>
                <a:gd name="connsiteY2" fmla="*/ 1337 h 514685"/>
                <a:gd name="connsiteX3" fmla="*/ 324853 w 481264"/>
                <a:gd name="connsiteY3" fmla="*/ 21390 h 514685"/>
                <a:gd name="connsiteX4" fmla="*/ 204538 w 481264"/>
                <a:gd name="connsiteY4" fmla="*/ 129674 h 514685"/>
                <a:gd name="connsiteX5" fmla="*/ 108285 w 481264"/>
                <a:gd name="connsiteY5" fmla="*/ 249990 h 514685"/>
                <a:gd name="connsiteX6" fmla="*/ 36096 w 481264"/>
                <a:gd name="connsiteY6" fmla="*/ 378327 h 514685"/>
                <a:gd name="connsiteX7" fmla="*/ 4011 w 481264"/>
                <a:gd name="connsiteY7" fmla="*/ 478590 h 514685"/>
                <a:gd name="connsiteX8" fmla="*/ 12032 w 481264"/>
                <a:gd name="connsiteY8" fmla="*/ 514685 h 514685"/>
                <a:gd name="connsiteX9" fmla="*/ 481264 w 481264"/>
                <a:gd name="connsiteY9" fmla="*/ 73527 h 51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264" h="514685">
                  <a:moveTo>
                    <a:pt x="481264" y="73527"/>
                  </a:moveTo>
                  <a:cubicBezTo>
                    <a:pt x="478256" y="55480"/>
                    <a:pt x="475248" y="37433"/>
                    <a:pt x="465222" y="25401"/>
                  </a:cubicBezTo>
                  <a:cubicBezTo>
                    <a:pt x="455196" y="13369"/>
                    <a:pt x="444501" y="2005"/>
                    <a:pt x="421106" y="1337"/>
                  </a:cubicBezTo>
                  <a:cubicBezTo>
                    <a:pt x="397711" y="669"/>
                    <a:pt x="360948" y="0"/>
                    <a:pt x="324853" y="21390"/>
                  </a:cubicBezTo>
                  <a:cubicBezTo>
                    <a:pt x="288758" y="42780"/>
                    <a:pt x="240633" y="91574"/>
                    <a:pt x="204538" y="129674"/>
                  </a:cubicBezTo>
                  <a:cubicBezTo>
                    <a:pt x="168443" y="167774"/>
                    <a:pt x="136359" y="208548"/>
                    <a:pt x="108285" y="249990"/>
                  </a:cubicBezTo>
                  <a:cubicBezTo>
                    <a:pt x="80211" y="291432"/>
                    <a:pt x="53475" y="340227"/>
                    <a:pt x="36096" y="378327"/>
                  </a:cubicBezTo>
                  <a:cubicBezTo>
                    <a:pt x="18717" y="416427"/>
                    <a:pt x="8022" y="455864"/>
                    <a:pt x="4011" y="478590"/>
                  </a:cubicBezTo>
                  <a:cubicBezTo>
                    <a:pt x="0" y="501316"/>
                    <a:pt x="6016" y="508000"/>
                    <a:pt x="12032" y="514685"/>
                  </a:cubicBezTo>
                  <a:lnTo>
                    <a:pt x="481264" y="73527"/>
                  </a:lnTo>
                  <a:close/>
                </a:path>
              </a:pathLst>
            </a:custGeom>
            <a:solidFill>
              <a:srgbClr val="49C1AD"/>
            </a:solidFill>
            <a:ln w="190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bg1"/>
                </a:solidFill>
                <a:latin typeface="HelveticaNeueLT Pro 67 MdCn" pitchFamily="34" charset="0"/>
                <a:ea typeface="微软雅黑" pitchFamily="34" charset="-122"/>
              </a:endParaRPr>
            </a:p>
          </p:txBody>
        </p:sp>
        <p:sp>
          <p:nvSpPr>
            <p:cNvPr id="47" name="任意多边形 46"/>
            <p:cNvSpPr/>
            <p:nvPr/>
          </p:nvSpPr>
          <p:spPr bwMode="auto">
            <a:xfrm>
              <a:off x="8565660" y="1753328"/>
              <a:ext cx="1889832" cy="1805959"/>
            </a:xfrm>
            <a:custGeom>
              <a:avLst/>
              <a:gdLst>
                <a:gd name="connsiteX0" fmla="*/ 0 w 1680883"/>
                <a:gd name="connsiteY0" fmla="*/ 1606923 h 1647264"/>
                <a:gd name="connsiteX1" fmla="*/ 40342 w 1680883"/>
                <a:gd name="connsiteY1" fmla="*/ 1647264 h 1647264"/>
                <a:gd name="connsiteX2" fmla="*/ 1680883 w 1680883"/>
                <a:gd name="connsiteY2" fmla="*/ 53788 h 1647264"/>
                <a:gd name="connsiteX3" fmla="*/ 1667436 w 1680883"/>
                <a:gd name="connsiteY3" fmla="*/ 13447 h 1647264"/>
                <a:gd name="connsiteX4" fmla="*/ 1620371 w 1680883"/>
                <a:gd name="connsiteY4" fmla="*/ 0 h 1647264"/>
                <a:gd name="connsiteX5" fmla="*/ 0 w 1680883"/>
                <a:gd name="connsiteY5" fmla="*/ 1606923 h 1647264"/>
                <a:gd name="connsiteX0" fmla="*/ 0 w 1680883"/>
                <a:gd name="connsiteY0" fmla="*/ 1606923 h 1631222"/>
                <a:gd name="connsiteX1" fmla="*/ 28310 w 1680883"/>
                <a:gd name="connsiteY1" fmla="*/ 1631222 h 1631222"/>
                <a:gd name="connsiteX2" fmla="*/ 1680883 w 1680883"/>
                <a:gd name="connsiteY2" fmla="*/ 53788 h 1631222"/>
                <a:gd name="connsiteX3" fmla="*/ 1667436 w 1680883"/>
                <a:gd name="connsiteY3" fmla="*/ 13447 h 1631222"/>
                <a:gd name="connsiteX4" fmla="*/ 1620371 w 1680883"/>
                <a:gd name="connsiteY4" fmla="*/ 0 h 1631222"/>
                <a:gd name="connsiteX5" fmla="*/ 0 w 1680883"/>
                <a:gd name="connsiteY5" fmla="*/ 1606923 h 1631222"/>
                <a:gd name="connsiteX0" fmla="*/ 0 w 1680883"/>
                <a:gd name="connsiteY0" fmla="*/ 1606923 h 1627211"/>
                <a:gd name="connsiteX1" fmla="*/ 24299 w 1680883"/>
                <a:gd name="connsiteY1" fmla="*/ 1627211 h 1627211"/>
                <a:gd name="connsiteX2" fmla="*/ 1680883 w 1680883"/>
                <a:gd name="connsiteY2" fmla="*/ 53788 h 1627211"/>
                <a:gd name="connsiteX3" fmla="*/ 1667436 w 1680883"/>
                <a:gd name="connsiteY3" fmla="*/ 13447 h 1627211"/>
                <a:gd name="connsiteX4" fmla="*/ 1620371 w 1680883"/>
                <a:gd name="connsiteY4" fmla="*/ 0 h 1627211"/>
                <a:gd name="connsiteX5" fmla="*/ 0 w 1680883"/>
                <a:gd name="connsiteY5" fmla="*/ 1606923 h 1627211"/>
                <a:gd name="connsiteX0" fmla="*/ 0 w 1680883"/>
                <a:gd name="connsiteY0" fmla="*/ 1606923 h 1606923"/>
                <a:gd name="connsiteX1" fmla="*/ 57618 w 1680883"/>
                <a:gd name="connsiteY1" fmla="*/ 1595340 h 1606923"/>
                <a:gd name="connsiteX2" fmla="*/ 1680883 w 1680883"/>
                <a:gd name="connsiteY2" fmla="*/ 53788 h 1606923"/>
                <a:gd name="connsiteX3" fmla="*/ 1667436 w 1680883"/>
                <a:gd name="connsiteY3" fmla="*/ 13447 h 1606923"/>
                <a:gd name="connsiteX4" fmla="*/ 1620371 w 1680883"/>
                <a:gd name="connsiteY4" fmla="*/ 0 h 1606923"/>
                <a:gd name="connsiteX5" fmla="*/ 0 w 1680883"/>
                <a:gd name="connsiteY5" fmla="*/ 1606923 h 1606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0883" h="1606923">
                  <a:moveTo>
                    <a:pt x="0" y="1606923"/>
                  </a:moveTo>
                  <a:lnTo>
                    <a:pt x="57618" y="1595340"/>
                  </a:lnTo>
                  <a:lnTo>
                    <a:pt x="1680883" y="53788"/>
                  </a:lnTo>
                  <a:lnTo>
                    <a:pt x="1667436" y="13447"/>
                  </a:lnTo>
                  <a:lnTo>
                    <a:pt x="1620371" y="0"/>
                  </a:lnTo>
                  <a:lnTo>
                    <a:pt x="0" y="1606923"/>
                  </a:lnTo>
                  <a:close/>
                </a:path>
              </a:pathLst>
            </a:custGeom>
            <a:gradFill flip="none" rotWithShape="1">
              <a:gsLst>
                <a:gs pos="47000">
                  <a:srgbClr val="5E5E5E"/>
                </a:gs>
                <a:gs pos="0">
                  <a:schemeClr val="tx1">
                    <a:lumMod val="75000"/>
                    <a:lumOff val="25000"/>
                  </a:schemeClr>
                </a:gs>
                <a:gs pos="100000">
                  <a:schemeClr val="bg1">
                    <a:lumMod val="50000"/>
                  </a:schemeClr>
                </a:gs>
              </a:gsLst>
              <a:lin ang="13500000" scaled="1"/>
              <a:tileRect/>
            </a:grad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latin typeface="HelveticaNeueLT Pro 67 MdCn" pitchFamily="34" charset="0"/>
                <a:ea typeface="微软雅黑" pitchFamily="34" charset="-122"/>
              </a:endParaRPr>
            </a:p>
          </p:txBody>
        </p:sp>
        <p:sp>
          <p:nvSpPr>
            <p:cNvPr id="48" name="任意多边形 47"/>
            <p:cNvSpPr/>
            <p:nvPr/>
          </p:nvSpPr>
          <p:spPr bwMode="auto">
            <a:xfrm rot="5628176" flipH="1">
              <a:off x="9915667" y="1822033"/>
              <a:ext cx="540718" cy="578192"/>
            </a:xfrm>
            <a:custGeom>
              <a:avLst/>
              <a:gdLst>
                <a:gd name="connsiteX0" fmla="*/ 481264 w 481264"/>
                <a:gd name="connsiteY0" fmla="*/ 73527 h 514685"/>
                <a:gd name="connsiteX1" fmla="*/ 465222 w 481264"/>
                <a:gd name="connsiteY1" fmla="*/ 25401 h 514685"/>
                <a:gd name="connsiteX2" fmla="*/ 421106 w 481264"/>
                <a:gd name="connsiteY2" fmla="*/ 1337 h 514685"/>
                <a:gd name="connsiteX3" fmla="*/ 324853 w 481264"/>
                <a:gd name="connsiteY3" fmla="*/ 21390 h 514685"/>
                <a:gd name="connsiteX4" fmla="*/ 204538 w 481264"/>
                <a:gd name="connsiteY4" fmla="*/ 129674 h 514685"/>
                <a:gd name="connsiteX5" fmla="*/ 108285 w 481264"/>
                <a:gd name="connsiteY5" fmla="*/ 249990 h 514685"/>
                <a:gd name="connsiteX6" fmla="*/ 36096 w 481264"/>
                <a:gd name="connsiteY6" fmla="*/ 378327 h 514685"/>
                <a:gd name="connsiteX7" fmla="*/ 4011 w 481264"/>
                <a:gd name="connsiteY7" fmla="*/ 478590 h 514685"/>
                <a:gd name="connsiteX8" fmla="*/ 12032 w 481264"/>
                <a:gd name="connsiteY8" fmla="*/ 514685 h 514685"/>
                <a:gd name="connsiteX9" fmla="*/ 481264 w 481264"/>
                <a:gd name="connsiteY9" fmla="*/ 73527 h 51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264" h="514685">
                  <a:moveTo>
                    <a:pt x="481264" y="73527"/>
                  </a:moveTo>
                  <a:cubicBezTo>
                    <a:pt x="478256" y="55480"/>
                    <a:pt x="475248" y="37433"/>
                    <a:pt x="465222" y="25401"/>
                  </a:cubicBezTo>
                  <a:cubicBezTo>
                    <a:pt x="455196" y="13369"/>
                    <a:pt x="444501" y="2005"/>
                    <a:pt x="421106" y="1337"/>
                  </a:cubicBezTo>
                  <a:cubicBezTo>
                    <a:pt x="397711" y="669"/>
                    <a:pt x="360948" y="0"/>
                    <a:pt x="324853" y="21390"/>
                  </a:cubicBezTo>
                  <a:cubicBezTo>
                    <a:pt x="288758" y="42780"/>
                    <a:pt x="240633" y="91574"/>
                    <a:pt x="204538" y="129674"/>
                  </a:cubicBezTo>
                  <a:cubicBezTo>
                    <a:pt x="168443" y="167774"/>
                    <a:pt x="136359" y="208548"/>
                    <a:pt x="108285" y="249990"/>
                  </a:cubicBezTo>
                  <a:cubicBezTo>
                    <a:pt x="80211" y="291432"/>
                    <a:pt x="53475" y="340227"/>
                    <a:pt x="36096" y="378327"/>
                  </a:cubicBezTo>
                  <a:cubicBezTo>
                    <a:pt x="18717" y="416427"/>
                    <a:pt x="8022" y="455864"/>
                    <a:pt x="4011" y="478590"/>
                  </a:cubicBezTo>
                  <a:cubicBezTo>
                    <a:pt x="0" y="501316"/>
                    <a:pt x="6016" y="508000"/>
                    <a:pt x="12032" y="514685"/>
                  </a:cubicBezTo>
                  <a:lnTo>
                    <a:pt x="481264" y="73527"/>
                  </a:lnTo>
                  <a:close/>
                </a:path>
              </a:pathLst>
            </a:custGeom>
            <a:solidFill>
              <a:srgbClr val="49C1AD"/>
            </a:solidFill>
            <a:ln w="190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bg1"/>
                </a:solidFill>
                <a:latin typeface="HelveticaNeueLT Pro 67 MdCn" pitchFamily="34" charset="0"/>
                <a:ea typeface="微软雅黑" pitchFamily="34" charset="-122"/>
              </a:endParaRPr>
            </a:p>
          </p:txBody>
        </p:sp>
      </p:grpSp>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项 目 概 述</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23" name="圆角矩形 18">
            <a:extLst>
              <a:ext uri="{FF2B5EF4-FFF2-40B4-BE49-F238E27FC236}">
                <a16:creationId xmlns:a16="http://schemas.microsoft.com/office/drawing/2014/main" id="{49E49AEA-7C70-4C2C-AB02-866D278A2E8B}"/>
              </a:ext>
            </a:extLst>
          </p:cNvPr>
          <p:cNvSpPr/>
          <p:nvPr/>
        </p:nvSpPr>
        <p:spPr>
          <a:xfrm>
            <a:off x="3275442" y="829880"/>
            <a:ext cx="5641115"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itchFamily="34" charset="-122"/>
                <a:ea typeface="微软雅黑" pitchFamily="34" charset="-122"/>
              </a:rPr>
              <a:t>验 收 标 准</a:t>
            </a:r>
          </a:p>
        </p:txBody>
      </p:sp>
      <p:sp>
        <p:nvSpPr>
          <p:cNvPr id="27" name="TextBox 21">
            <a:extLst>
              <a:ext uri="{FF2B5EF4-FFF2-40B4-BE49-F238E27FC236}">
                <a16:creationId xmlns:a16="http://schemas.microsoft.com/office/drawing/2014/main" id="{AA2C3577-8408-4C3A-A739-2E2310AEF93B}"/>
              </a:ext>
            </a:extLst>
          </p:cNvPr>
          <p:cNvSpPr txBox="1"/>
          <p:nvPr/>
        </p:nvSpPr>
        <p:spPr>
          <a:xfrm>
            <a:off x="5184360" y="1418583"/>
            <a:ext cx="6517234" cy="5098512"/>
          </a:xfrm>
          <a:prstGeom prst="rect">
            <a:avLst/>
          </a:prstGeom>
          <a:noFill/>
        </p:spPr>
        <p:txBody>
          <a:bodyPr wrap="square" rtlCol="0">
            <a:spAutoFit/>
          </a:bodyPr>
          <a:lstStyle/>
          <a:p>
            <a:pPr algn="just">
              <a:lnSpc>
                <a:spcPct val="150000"/>
              </a:lnSpc>
            </a:pPr>
            <a:r>
              <a:rPr lang="zh-CN" altLang="en-US" sz="2000" b="1" dirty="0">
                <a:solidFill>
                  <a:schemeClr val="tx1">
                    <a:lumMod val="75000"/>
                    <a:lumOff val="25000"/>
                  </a:schemeClr>
                </a:solidFill>
                <a:latin typeface="宋体" panose="02010600030101010101" pitchFamily="2" charset="-122"/>
                <a:ea typeface="宋体" panose="02010600030101010101" pitchFamily="2" charset="-122"/>
              </a:rPr>
              <a:t>需要交付的软件：</a:t>
            </a:r>
            <a:endParaRPr lang="en-US" altLang="zh-CN" sz="2000" b="1" dirty="0">
              <a:solidFill>
                <a:schemeClr val="tx1">
                  <a:lumMod val="75000"/>
                  <a:lumOff val="25000"/>
                </a:schemeClr>
              </a:solidFill>
              <a:latin typeface="宋体" panose="02010600030101010101" pitchFamily="2" charset="-122"/>
              <a:ea typeface="宋体" panose="02010600030101010101" pitchFamily="2" charset="-122"/>
            </a:endParaRPr>
          </a:p>
          <a:p>
            <a:pPr algn="just">
              <a:lnSpc>
                <a:spcPct val="150000"/>
              </a:lnSpc>
            </a:pPr>
            <a:r>
              <a:rPr lang="en-US" altLang="zh-CN" sz="2000" b="1"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2000" b="1" dirty="0">
                <a:solidFill>
                  <a:schemeClr val="tx1">
                    <a:lumMod val="75000"/>
                    <a:lumOff val="25000"/>
                  </a:schemeClr>
                </a:solidFill>
                <a:latin typeface="宋体" panose="02010600030101010101" pitchFamily="2" charset="-122"/>
                <a:ea typeface="宋体" panose="02010600030101010101" pitchFamily="2" charset="-122"/>
              </a:rPr>
              <a:t>安卓端的</a:t>
            </a:r>
            <a:r>
              <a:rPr lang="en-US" altLang="zh-CN" sz="2000" b="1" dirty="0">
                <a:solidFill>
                  <a:schemeClr val="tx1">
                    <a:lumMod val="75000"/>
                    <a:lumOff val="25000"/>
                  </a:schemeClr>
                </a:solidFill>
                <a:latin typeface="宋体" panose="02010600030101010101" pitchFamily="2" charset="-122"/>
                <a:ea typeface="宋体" panose="02010600030101010101" pitchFamily="2" charset="-122"/>
              </a:rPr>
              <a:t>APP</a:t>
            </a:r>
            <a:r>
              <a:rPr lang="zh-CN" altLang="en-US" sz="2000" b="1" dirty="0">
                <a:solidFill>
                  <a:schemeClr val="tx1">
                    <a:lumMod val="75000"/>
                    <a:lumOff val="25000"/>
                  </a:schemeClr>
                </a:solidFill>
                <a:latin typeface="宋体" panose="02010600030101010101" pitchFamily="2" charset="-122"/>
                <a:ea typeface="宋体" panose="02010600030101010101" pitchFamily="2" charset="-122"/>
              </a:rPr>
              <a:t>；</a:t>
            </a:r>
            <a:r>
              <a:rPr lang="en-US" altLang="zh-CN" sz="2000" b="1" dirty="0">
                <a:solidFill>
                  <a:schemeClr val="tx1">
                    <a:lumMod val="75000"/>
                    <a:lumOff val="25000"/>
                  </a:schemeClr>
                </a:solidFill>
                <a:latin typeface="宋体" panose="02010600030101010101" pitchFamily="2" charset="-122"/>
                <a:ea typeface="宋体" panose="02010600030101010101" pitchFamily="2" charset="-122"/>
              </a:rPr>
              <a:t>iOS</a:t>
            </a:r>
            <a:r>
              <a:rPr lang="zh-CN" altLang="en-US" sz="2000" b="1" dirty="0">
                <a:solidFill>
                  <a:schemeClr val="tx1">
                    <a:lumMod val="75000"/>
                    <a:lumOff val="25000"/>
                  </a:schemeClr>
                </a:solidFill>
                <a:latin typeface="宋体" panose="02010600030101010101" pitchFamily="2" charset="-122"/>
                <a:ea typeface="宋体" panose="02010600030101010101" pitchFamily="2" charset="-122"/>
              </a:rPr>
              <a:t>端的</a:t>
            </a:r>
            <a:r>
              <a:rPr lang="en-US" altLang="zh-CN" sz="2000" b="1" dirty="0">
                <a:solidFill>
                  <a:schemeClr val="tx1">
                    <a:lumMod val="75000"/>
                    <a:lumOff val="25000"/>
                  </a:schemeClr>
                </a:solidFill>
                <a:latin typeface="宋体" panose="02010600030101010101" pitchFamily="2" charset="-122"/>
                <a:ea typeface="宋体" panose="02010600030101010101" pitchFamily="2" charset="-122"/>
              </a:rPr>
              <a:t>APP</a:t>
            </a:r>
          </a:p>
          <a:p>
            <a:pPr algn="just">
              <a:lnSpc>
                <a:spcPct val="150000"/>
              </a:lnSpc>
            </a:pPr>
            <a:r>
              <a:rPr lang="zh-CN" altLang="en-US" sz="2000" b="1" dirty="0">
                <a:solidFill>
                  <a:schemeClr val="tx1">
                    <a:lumMod val="75000"/>
                    <a:lumOff val="25000"/>
                  </a:schemeClr>
                </a:solidFill>
                <a:latin typeface="宋体" panose="02010600030101010101" pitchFamily="2" charset="-122"/>
                <a:ea typeface="宋体" panose="02010600030101010101" pitchFamily="2" charset="-122"/>
              </a:rPr>
              <a:t>需要提交的用户文档：</a:t>
            </a:r>
            <a:endParaRPr lang="en-US" altLang="zh-CN" sz="2000" b="1" dirty="0">
              <a:solidFill>
                <a:schemeClr val="tx1">
                  <a:lumMod val="75000"/>
                  <a:lumOff val="25000"/>
                </a:schemeClr>
              </a:solidFill>
              <a:latin typeface="宋体" panose="02010600030101010101" pitchFamily="2" charset="-122"/>
              <a:ea typeface="宋体" panose="02010600030101010101" pitchFamily="2" charset="-122"/>
            </a:endParaRPr>
          </a:p>
          <a:p>
            <a:pPr algn="just">
              <a:lnSpc>
                <a:spcPct val="150000"/>
              </a:lnSpc>
            </a:pPr>
            <a:r>
              <a:rPr lang="en-US" altLang="zh-CN" sz="2000" b="1"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2000" b="1" dirty="0">
                <a:solidFill>
                  <a:schemeClr val="tx1">
                    <a:lumMod val="75000"/>
                    <a:lumOff val="25000"/>
                  </a:schemeClr>
                </a:solidFill>
                <a:latin typeface="宋体" panose="02010600030101010101" pitchFamily="2" charset="-122"/>
                <a:ea typeface="宋体" panose="02010600030101010101" pitchFamily="2" charset="-122"/>
              </a:rPr>
              <a:t>用户操作手册</a:t>
            </a:r>
            <a:endParaRPr lang="en-US" altLang="zh-CN" sz="2000" b="1" dirty="0">
              <a:solidFill>
                <a:schemeClr val="tx1">
                  <a:lumMod val="75000"/>
                  <a:lumOff val="25000"/>
                </a:schemeClr>
              </a:solidFill>
              <a:latin typeface="宋体" panose="02010600030101010101" pitchFamily="2" charset="-122"/>
              <a:ea typeface="宋体" panose="02010600030101010101" pitchFamily="2" charset="-122"/>
            </a:endParaRPr>
          </a:p>
          <a:p>
            <a:pPr algn="just">
              <a:lnSpc>
                <a:spcPct val="150000"/>
              </a:lnSpc>
            </a:pPr>
            <a:r>
              <a:rPr lang="zh-CN" altLang="en-US" sz="2000" b="1" dirty="0">
                <a:solidFill>
                  <a:schemeClr val="tx1">
                    <a:lumMod val="75000"/>
                    <a:lumOff val="25000"/>
                  </a:schemeClr>
                </a:solidFill>
                <a:latin typeface="宋体" panose="02010600030101010101" pitchFamily="2" charset="-122"/>
                <a:ea typeface="宋体" panose="02010600030101010101" pitchFamily="2" charset="-122"/>
              </a:rPr>
              <a:t>需要提交的内部文档：</a:t>
            </a:r>
            <a:endParaRPr lang="en-US" altLang="zh-CN" sz="2000" b="1" dirty="0">
              <a:solidFill>
                <a:schemeClr val="tx1">
                  <a:lumMod val="75000"/>
                  <a:lumOff val="25000"/>
                </a:schemeClr>
              </a:solidFill>
              <a:latin typeface="宋体" panose="02010600030101010101" pitchFamily="2" charset="-122"/>
              <a:ea typeface="宋体" panose="02010600030101010101" pitchFamily="2" charset="-122"/>
            </a:endParaRPr>
          </a:p>
          <a:p>
            <a:pPr lvl="2" algn="just">
              <a:lnSpc>
                <a:spcPct val="150000"/>
              </a:lnSpc>
            </a:pPr>
            <a:r>
              <a:rPr lang="zh-CN" altLang="en-US" sz="2000" b="1" dirty="0">
                <a:solidFill>
                  <a:schemeClr val="tx1">
                    <a:lumMod val="75000"/>
                    <a:lumOff val="25000"/>
                  </a:schemeClr>
                </a:solidFill>
                <a:latin typeface="宋体" panose="02010600030101010101" pitchFamily="2" charset="-122"/>
                <a:ea typeface="宋体" panose="02010600030101010101" pitchFamily="2" charset="-122"/>
              </a:rPr>
              <a:t>项目提出与介绍书；  项目开发计划；</a:t>
            </a:r>
            <a:endParaRPr lang="en-US" altLang="zh-CN" sz="2000" b="1" dirty="0">
              <a:solidFill>
                <a:schemeClr val="tx1">
                  <a:lumMod val="75000"/>
                  <a:lumOff val="25000"/>
                </a:schemeClr>
              </a:solidFill>
              <a:latin typeface="宋体" panose="02010600030101010101" pitchFamily="2" charset="-122"/>
              <a:ea typeface="宋体" panose="02010600030101010101" pitchFamily="2" charset="-122"/>
            </a:endParaRPr>
          </a:p>
          <a:p>
            <a:pPr lvl="2" algn="just">
              <a:lnSpc>
                <a:spcPct val="150000"/>
              </a:lnSpc>
            </a:pPr>
            <a:r>
              <a:rPr lang="zh-CN" altLang="en-US" sz="2000" b="1" dirty="0">
                <a:solidFill>
                  <a:schemeClr val="tx1">
                    <a:lumMod val="75000"/>
                    <a:lumOff val="25000"/>
                  </a:schemeClr>
                </a:solidFill>
                <a:latin typeface="宋体" panose="02010600030101010101" pitchFamily="2" charset="-122"/>
                <a:ea typeface="宋体" panose="02010600030101010101" pitchFamily="2" charset="-122"/>
              </a:rPr>
              <a:t>软件需求说明书；    概要设计说明书；</a:t>
            </a:r>
          </a:p>
          <a:p>
            <a:pPr lvl="2" algn="just">
              <a:lnSpc>
                <a:spcPct val="150000"/>
              </a:lnSpc>
            </a:pPr>
            <a:r>
              <a:rPr lang="zh-CN" altLang="en-US" sz="2000" b="1" dirty="0">
                <a:solidFill>
                  <a:schemeClr val="tx1">
                    <a:lumMod val="75000"/>
                    <a:lumOff val="25000"/>
                  </a:schemeClr>
                </a:solidFill>
                <a:latin typeface="宋体" panose="02010600030101010101" pitchFamily="2" charset="-122"/>
                <a:ea typeface="宋体" panose="02010600030101010101" pitchFamily="2" charset="-122"/>
              </a:rPr>
              <a:t>可行性分析报告；    软件需求分析报告；</a:t>
            </a:r>
            <a:endParaRPr lang="en-US" altLang="zh-CN" sz="2000" b="1" dirty="0">
              <a:solidFill>
                <a:schemeClr val="tx1">
                  <a:lumMod val="75000"/>
                  <a:lumOff val="25000"/>
                </a:schemeClr>
              </a:solidFill>
              <a:latin typeface="宋体" panose="02010600030101010101" pitchFamily="2" charset="-122"/>
              <a:ea typeface="宋体" panose="02010600030101010101" pitchFamily="2" charset="-122"/>
            </a:endParaRPr>
          </a:p>
          <a:p>
            <a:pPr lvl="2" algn="just">
              <a:lnSpc>
                <a:spcPct val="150000"/>
              </a:lnSpc>
            </a:pPr>
            <a:r>
              <a:rPr lang="zh-CN" altLang="en-US" sz="2000" b="1" dirty="0">
                <a:solidFill>
                  <a:schemeClr val="tx1">
                    <a:lumMod val="75000"/>
                    <a:lumOff val="25000"/>
                  </a:schemeClr>
                </a:solidFill>
                <a:latin typeface="宋体" panose="02010600030101010101" pitchFamily="2" charset="-122"/>
                <a:ea typeface="宋体" panose="02010600030101010101" pitchFamily="2" charset="-122"/>
              </a:rPr>
              <a:t>系统测试分析报告；  软件问题报告；</a:t>
            </a:r>
            <a:endParaRPr lang="en-US" altLang="zh-CN" sz="2000" b="1" dirty="0">
              <a:solidFill>
                <a:schemeClr val="tx1">
                  <a:lumMod val="75000"/>
                  <a:lumOff val="25000"/>
                </a:schemeClr>
              </a:solidFill>
              <a:latin typeface="宋体" panose="02010600030101010101" pitchFamily="2" charset="-122"/>
              <a:ea typeface="宋体" panose="02010600030101010101" pitchFamily="2" charset="-122"/>
            </a:endParaRPr>
          </a:p>
          <a:p>
            <a:pPr lvl="2" algn="just">
              <a:lnSpc>
                <a:spcPct val="150000"/>
              </a:lnSpc>
            </a:pPr>
            <a:r>
              <a:rPr lang="zh-CN" altLang="en-US" sz="2000" b="1" dirty="0">
                <a:solidFill>
                  <a:schemeClr val="tx1">
                    <a:lumMod val="75000"/>
                    <a:lumOff val="25000"/>
                  </a:schemeClr>
                </a:solidFill>
                <a:latin typeface="宋体" panose="02010600030101010101" pitchFamily="2" charset="-122"/>
                <a:ea typeface="宋体" panose="02010600030101010101" pitchFamily="2" charset="-122"/>
              </a:rPr>
              <a:t>软件修改报告；      详细设计报告；</a:t>
            </a:r>
            <a:endParaRPr lang="en-US" altLang="zh-CN" sz="2000" b="1" dirty="0">
              <a:solidFill>
                <a:schemeClr val="tx1">
                  <a:lumMod val="75000"/>
                  <a:lumOff val="25000"/>
                </a:schemeClr>
              </a:solidFill>
              <a:latin typeface="宋体" panose="02010600030101010101" pitchFamily="2" charset="-122"/>
              <a:ea typeface="宋体" panose="02010600030101010101" pitchFamily="2" charset="-122"/>
            </a:endParaRPr>
          </a:p>
          <a:p>
            <a:pPr lvl="2" algn="just">
              <a:lnSpc>
                <a:spcPct val="150000"/>
              </a:lnSpc>
            </a:pPr>
            <a:r>
              <a:rPr lang="zh-CN" altLang="en-US" sz="2000" b="1" dirty="0">
                <a:solidFill>
                  <a:schemeClr val="tx1">
                    <a:lumMod val="75000"/>
                    <a:lumOff val="25000"/>
                  </a:schemeClr>
                </a:solidFill>
                <a:latin typeface="宋体" panose="02010600030101010101" pitchFamily="2" charset="-122"/>
                <a:ea typeface="宋体" panose="02010600030101010101" pitchFamily="2" charset="-122"/>
              </a:rPr>
              <a:t>总体设计报告；      项目总结报告及源程序</a:t>
            </a:r>
          </a:p>
        </p:txBody>
      </p:sp>
    </p:spTree>
    <p:extLst>
      <p:ext uri="{BB962C8B-B14F-4D97-AF65-F5344CB8AC3E}">
        <p14:creationId xmlns:p14="http://schemas.microsoft.com/office/powerpoint/2010/main" val="331919653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par>
                          <p:cTn id="29" fill="hold">
                            <p:stCondLst>
                              <p:cond delay="1500"/>
                            </p:stCondLst>
                            <p:childTnLst>
                              <p:par>
                                <p:cTn id="30" presetID="2" presetClass="entr" presetSubtype="3" accel="100000" fill="hold" nodeType="after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300" fill="hold"/>
                                        <p:tgtEl>
                                          <p:spTgt spid="43"/>
                                        </p:tgtEl>
                                        <p:attrNameLst>
                                          <p:attrName>ppt_x</p:attrName>
                                        </p:attrNameLst>
                                      </p:cBhvr>
                                      <p:tavLst>
                                        <p:tav tm="0">
                                          <p:val>
                                            <p:strVal val="1+#ppt_w/2"/>
                                          </p:val>
                                        </p:tav>
                                        <p:tav tm="100000">
                                          <p:val>
                                            <p:strVal val="#ppt_x"/>
                                          </p:val>
                                        </p:tav>
                                      </p:tavLst>
                                    </p:anim>
                                    <p:anim calcmode="lin" valueType="num">
                                      <p:cBhvr additive="base">
                                        <p:cTn id="33" dur="300" fill="hold"/>
                                        <p:tgtEl>
                                          <p:spTgt spid="43"/>
                                        </p:tgtEl>
                                        <p:attrNameLst>
                                          <p:attrName>ppt_y</p:attrName>
                                        </p:attrNameLst>
                                      </p:cBhvr>
                                      <p:tavLst>
                                        <p:tav tm="0">
                                          <p:val>
                                            <p:strVal val="0-#ppt_h/2"/>
                                          </p:val>
                                        </p:tav>
                                        <p:tav tm="100000">
                                          <p:val>
                                            <p:strVal val="#ppt_y"/>
                                          </p:val>
                                        </p:tav>
                                      </p:tavLst>
                                    </p:anim>
                                  </p:childTnLst>
                                </p:cTn>
                              </p:par>
                              <p:par>
                                <p:cTn id="34" presetID="2" presetClass="entr" presetSubtype="2" accel="100000" fill="hold" grpId="0" nodeType="withEffect">
                                  <p:stCondLst>
                                    <p:cond delay="20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1+#ppt_w/2"/>
                                          </p:val>
                                        </p:tav>
                                        <p:tav tm="100000">
                                          <p:val>
                                            <p:strVal val="#ppt_x"/>
                                          </p:val>
                                        </p:tav>
                                      </p:tavLst>
                                    </p:anim>
                                    <p:anim calcmode="lin" valueType="num">
                                      <p:cBhvr additive="base">
                                        <p:cTn id="37"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24" grpId="0" animBg="1"/>
      <p:bldP spid="25" grpId="0" animBg="1"/>
      <p:bldP spid="21" grpId="0"/>
      <p:bldP spid="23" grpId="0" animBg="1"/>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项 目 概 述</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23" name="圆角矩形 18">
            <a:extLst>
              <a:ext uri="{FF2B5EF4-FFF2-40B4-BE49-F238E27FC236}">
                <a16:creationId xmlns:a16="http://schemas.microsoft.com/office/drawing/2014/main" id="{49E49AEA-7C70-4C2C-AB02-866D278A2E8B}"/>
              </a:ext>
            </a:extLst>
          </p:cNvPr>
          <p:cNvSpPr/>
          <p:nvPr/>
        </p:nvSpPr>
        <p:spPr>
          <a:xfrm>
            <a:off x="3275442" y="829880"/>
            <a:ext cx="5641115"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itchFamily="34" charset="-122"/>
                <a:ea typeface="微软雅黑" pitchFamily="34" charset="-122"/>
              </a:rPr>
              <a:t>验 收 标 准</a:t>
            </a:r>
          </a:p>
        </p:txBody>
      </p:sp>
      <p:sp>
        <p:nvSpPr>
          <p:cNvPr id="27" name="TextBox 21">
            <a:extLst>
              <a:ext uri="{FF2B5EF4-FFF2-40B4-BE49-F238E27FC236}">
                <a16:creationId xmlns:a16="http://schemas.microsoft.com/office/drawing/2014/main" id="{AA2C3577-8408-4C3A-A739-2E2310AEF93B}"/>
              </a:ext>
            </a:extLst>
          </p:cNvPr>
          <p:cNvSpPr txBox="1"/>
          <p:nvPr/>
        </p:nvSpPr>
        <p:spPr>
          <a:xfrm>
            <a:off x="2209654" y="1621144"/>
            <a:ext cx="8793626" cy="4991751"/>
          </a:xfrm>
          <a:prstGeom prst="rect">
            <a:avLst/>
          </a:prstGeom>
          <a:noFill/>
        </p:spPr>
        <p:txBody>
          <a:bodyPr wrap="square" rtlCol="0">
            <a:spAutoFit/>
          </a:bodyPr>
          <a:lstStyle/>
          <a:p>
            <a:pPr algn="just">
              <a:lnSpc>
                <a:spcPct val="150000"/>
              </a:lnSpc>
            </a:pP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总验收标准</a:t>
            </a:r>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a:t>
            </a:r>
            <a:endParaRPr lang="zh-CN" altLang="en-US" sz="2400" b="1" dirty="0">
              <a:solidFill>
                <a:schemeClr val="tx1">
                  <a:lumMod val="75000"/>
                  <a:lumOff val="25000"/>
                </a:schemeClr>
              </a:solidFill>
              <a:latin typeface="宋体" panose="02010600030101010101" pitchFamily="2" charset="-122"/>
              <a:ea typeface="宋体" panose="02010600030101010101" pitchFamily="2" charset="-122"/>
            </a:endParaRPr>
          </a:p>
          <a:p>
            <a:pPr algn="just">
              <a:lnSpc>
                <a:spcPct val="150000"/>
              </a:lnSpc>
            </a:pPr>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根据瀑布模型的要求，完成一个</a:t>
            </a:r>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APP</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软件的开发。</a:t>
            </a:r>
            <a:endParaRPr lang="en-US" altLang="zh-CN" sz="2400" b="1" dirty="0">
              <a:solidFill>
                <a:schemeClr val="tx1">
                  <a:lumMod val="75000"/>
                  <a:lumOff val="25000"/>
                </a:schemeClr>
              </a:solidFill>
              <a:latin typeface="宋体" panose="02010600030101010101" pitchFamily="2" charset="-122"/>
              <a:ea typeface="宋体" panose="02010600030101010101" pitchFamily="2" charset="-122"/>
            </a:endParaRPr>
          </a:p>
          <a:p>
            <a:pPr algn="just">
              <a:lnSpc>
                <a:spcPct val="150000"/>
              </a:lnSpc>
            </a:pP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系统验收标准</a:t>
            </a:r>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a:t>
            </a:r>
            <a:endParaRPr lang="zh-CN" altLang="en-US" sz="2400" b="1" dirty="0">
              <a:solidFill>
                <a:schemeClr val="tx1">
                  <a:lumMod val="75000"/>
                  <a:lumOff val="25000"/>
                </a:schemeClr>
              </a:solidFill>
              <a:latin typeface="宋体" panose="02010600030101010101" pitchFamily="2" charset="-122"/>
              <a:ea typeface="宋体" panose="02010600030101010101" pitchFamily="2" charset="-122"/>
            </a:endParaRPr>
          </a:p>
          <a:p>
            <a:pPr lvl="1" algn="just">
              <a:lnSpc>
                <a:spcPct val="150000"/>
              </a:lnSpc>
            </a:pP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    </a:t>
            </a:r>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A</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．全平台（</a:t>
            </a:r>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Android</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和</a:t>
            </a:r>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iOS</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）手机应用</a:t>
            </a:r>
          </a:p>
          <a:p>
            <a:pPr lvl="1" algn="just">
              <a:lnSpc>
                <a:spcPct val="150000"/>
              </a:lnSpc>
            </a:pP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    </a:t>
            </a:r>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B. </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提交用户使用说明</a:t>
            </a:r>
          </a:p>
          <a:p>
            <a:pPr lvl="1" algn="just">
              <a:lnSpc>
                <a:spcPct val="150000"/>
              </a:lnSpc>
            </a:pPr>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    C</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．基本功能满足绝大部分用户使用的基本需求</a:t>
            </a:r>
          </a:p>
          <a:p>
            <a:pPr lvl="1" algn="just">
              <a:lnSpc>
                <a:spcPct val="150000"/>
              </a:lnSpc>
            </a:pPr>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    D</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．优雅美观的用户</a:t>
            </a:r>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UI</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界面，良好的用户体验</a:t>
            </a:r>
            <a:endParaRPr lang="en-US" altLang="zh-CN" sz="2400" b="1" dirty="0">
              <a:solidFill>
                <a:schemeClr val="tx1">
                  <a:lumMod val="75000"/>
                  <a:lumOff val="25000"/>
                </a:schemeClr>
              </a:solidFill>
              <a:latin typeface="宋体" panose="02010600030101010101" pitchFamily="2" charset="-122"/>
              <a:ea typeface="宋体" panose="02010600030101010101" pitchFamily="2" charset="-122"/>
            </a:endParaRPr>
          </a:p>
          <a:p>
            <a:pPr algn="just">
              <a:lnSpc>
                <a:spcPct val="150000"/>
              </a:lnSpc>
            </a:pP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文档验收标准：</a:t>
            </a:r>
          </a:p>
          <a:p>
            <a:pPr algn="just">
              <a:lnSpc>
                <a:spcPct val="150000"/>
              </a:lnSpc>
            </a:pP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    </a:t>
            </a:r>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各个文档都应满足</a:t>
            </a:r>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GB8567-2006</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（国标）的相关标准。</a:t>
            </a:r>
          </a:p>
        </p:txBody>
      </p:sp>
    </p:spTree>
    <p:extLst>
      <p:ext uri="{BB962C8B-B14F-4D97-AF65-F5344CB8AC3E}">
        <p14:creationId xmlns:p14="http://schemas.microsoft.com/office/powerpoint/2010/main" val="18267379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par>
                                <p:cTn id="16" presetID="2" presetClass="entr" presetSubtype="2" accel="100000" fill="hold" grpId="0" nodeType="withEffect">
                                  <p:stCondLst>
                                    <p:cond delay="20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1+#ppt_w/2"/>
                                          </p:val>
                                        </p:tav>
                                        <p:tav tm="100000">
                                          <p:val>
                                            <p:strVal val="#ppt_x"/>
                                          </p:val>
                                        </p:tav>
                                      </p:tavLst>
                                    </p:anim>
                                    <p:anim calcmode="lin" valueType="num">
                                      <p:cBhvr additive="base">
                                        <p:cTn id="19"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平行四边形 17"/>
          <p:cNvSpPr/>
          <p:nvPr/>
        </p:nvSpPr>
        <p:spPr>
          <a:xfrm>
            <a:off x="6837921" y="1943663"/>
            <a:ext cx="4346312" cy="3531002"/>
          </a:xfrm>
          <a:prstGeom prst="parallelogram">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solidFill>
                <a:schemeClr val="bg1"/>
              </a:solidFill>
              <a:latin typeface="HelveticaNeueLT Pro 67 MdCn" pitchFamily="34" charset="0"/>
              <a:ea typeface="微软雅黑" pitchFamily="34" charset="-122"/>
            </a:endParaRPr>
          </a:p>
        </p:txBody>
      </p:sp>
      <p:sp>
        <p:nvSpPr>
          <p:cNvPr id="14" name="TextBox 13"/>
          <p:cNvSpPr txBox="1"/>
          <p:nvPr/>
        </p:nvSpPr>
        <p:spPr>
          <a:xfrm>
            <a:off x="1825004" y="2609636"/>
            <a:ext cx="5096267" cy="1015663"/>
          </a:xfrm>
          <a:prstGeom prst="rect">
            <a:avLst/>
          </a:prstGeom>
          <a:noFill/>
        </p:spPr>
        <p:txBody>
          <a:bodyPr wrap="none" rtlCol="0">
            <a:spAutoFit/>
          </a:bodyPr>
          <a:lstStyle/>
          <a:p>
            <a:r>
              <a:rPr lang="zh-CN" altLang="en-US" sz="6000" dirty="0">
                <a:solidFill>
                  <a:srgbClr val="00B0F0"/>
                </a:solidFill>
                <a:latin typeface="微软雅黑" panose="020B0503020204020204" pitchFamily="34" charset="-122"/>
                <a:ea typeface="微软雅黑" panose="020B0503020204020204" pitchFamily="34" charset="-122"/>
              </a:rPr>
              <a:t>实 施 计 划</a:t>
            </a:r>
            <a:r>
              <a:rPr lang="en-US" altLang="zh-CN" sz="2400" dirty="0">
                <a:solidFill>
                  <a:srgbClr val="00B0F0"/>
                </a:solidFill>
                <a:latin typeface="微软雅黑" panose="020B0503020204020204" pitchFamily="34" charset="-122"/>
                <a:ea typeface="微软雅黑" panose="020B0503020204020204" pitchFamily="34" charset="-122"/>
              </a:rPr>
              <a:t>[5,6,7,8]</a:t>
            </a:r>
            <a:endParaRPr lang="zh-CN" altLang="en-US" sz="6000" dirty="0">
              <a:solidFill>
                <a:srgbClr val="00B0F0"/>
              </a:solidFill>
              <a:latin typeface="微软雅黑" panose="020B0503020204020204" pitchFamily="34" charset="-122"/>
              <a:ea typeface="微软雅黑" panose="020B0503020204020204" pitchFamily="34" charset="-122"/>
            </a:endParaRPr>
          </a:p>
        </p:txBody>
      </p:sp>
      <p:sp>
        <p:nvSpPr>
          <p:cNvPr id="15" name="矩形 14"/>
          <p:cNvSpPr/>
          <p:nvPr/>
        </p:nvSpPr>
        <p:spPr>
          <a:xfrm>
            <a:off x="1504824" y="3740532"/>
            <a:ext cx="4542391" cy="336540"/>
          </a:xfrm>
          <a:prstGeom prst="rect">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微软雅黑" pitchFamily="34" charset="-122"/>
              <a:ea typeface="微软雅黑" pitchFamily="34" charset="-122"/>
            </a:endParaRPr>
          </a:p>
        </p:txBody>
      </p:sp>
      <p:sp>
        <p:nvSpPr>
          <p:cNvPr id="16" name="平行四边形 15"/>
          <p:cNvSpPr/>
          <p:nvPr/>
        </p:nvSpPr>
        <p:spPr>
          <a:xfrm>
            <a:off x="6528048" y="1663499"/>
            <a:ext cx="4346312" cy="3531002"/>
          </a:xfrm>
          <a:prstGeom prst="parallelogram">
            <a:avLst/>
          </a:prstGeom>
          <a:gradFill flip="none" rotWithShape="1">
            <a:gsLst>
              <a:gs pos="48000">
                <a:srgbClr val="49C1AD">
                  <a:alpha val="60000"/>
                </a:srgbClr>
              </a:gs>
              <a:gs pos="0">
                <a:srgbClr val="00B0F0">
                  <a:alpha val="60000"/>
                </a:srgbClr>
              </a:gs>
              <a:gs pos="100000">
                <a:srgbClr val="A8CF38">
                  <a:alpha val="6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bg1"/>
                </a:solidFill>
                <a:latin typeface="楷体" panose="02010609060101010101" pitchFamily="49" charset="-122"/>
                <a:ea typeface="楷体" panose="02010609060101010101" pitchFamily="49" charset="-122"/>
              </a:rPr>
              <a:t>PART </a:t>
            </a:r>
            <a:r>
              <a:rPr lang="en-US" altLang="zh-CN" sz="15000" dirty="0">
                <a:solidFill>
                  <a:schemeClr val="bg1"/>
                </a:solidFill>
                <a:latin typeface="楷体" panose="02010609060101010101" pitchFamily="49" charset="-122"/>
                <a:ea typeface="楷体" panose="02010609060101010101" pitchFamily="49" charset="-122"/>
              </a:rPr>
              <a:t>3</a:t>
            </a:r>
            <a:endParaRPr lang="zh-CN" altLang="en-US" sz="15000" dirty="0">
              <a:solidFill>
                <a:schemeClr val="bg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41277754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afterEffect" p14:presetBounceEnd="2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20000">
                                          <p:cBhvr additive="base">
                                            <p:cTn id="7" dur="500" fill="hold"/>
                                            <p:tgtEl>
                                              <p:spTgt spid="16"/>
                                            </p:tgtEl>
                                            <p:attrNameLst>
                                              <p:attrName>ppt_x</p:attrName>
                                            </p:attrNameLst>
                                          </p:cBhvr>
                                          <p:tavLst>
                                            <p:tav tm="0">
                                              <p:val>
                                                <p:strVal val="#ppt_x"/>
                                              </p:val>
                                            </p:tav>
                                            <p:tav tm="100000">
                                              <p:val>
                                                <p:strVal val="#ppt_x"/>
                                              </p:val>
                                            </p:tav>
                                          </p:tavLst>
                                        </p:anim>
                                        <p:anim calcmode="lin" valueType="num" p14:bounceEnd="20000">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1" accel="100000" fill="hold" grpId="0" nodeType="withEffect" p14:presetBounceEnd="20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20000">
                                          <p:cBhvr additive="base">
                                            <p:cTn id="11" dur="500" fill="hold"/>
                                            <p:tgtEl>
                                              <p:spTgt spid="18"/>
                                            </p:tgtEl>
                                            <p:attrNameLst>
                                              <p:attrName>ppt_x</p:attrName>
                                            </p:attrNameLst>
                                          </p:cBhvr>
                                          <p:tavLst>
                                            <p:tav tm="0">
                                              <p:val>
                                                <p:strVal val="#ppt_x"/>
                                              </p:val>
                                            </p:tav>
                                            <p:tav tm="100000">
                                              <p:val>
                                                <p:strVal val="#ppt_x"/>
                                              </p:val>
                                            </p:tav>
                                          </p:tavLst>
                                        </p:anim>
                                        <p:anim calcmode="lin" valueType="num" p14:bounceEnd="20000">
                                          <p:cBhvr additive="base">
                                            <p:cTn id="12" dur="5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8" accel="10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anim calcmode="lin" valueType="num">
                                          <p:cBhvr>
                                            <p:cTn id="21" dur="500" fill="hold"/>
                                            <p:tgtEl>
                                              <p:spTgt spid="14"/>
                                            </p:tgtEl>
                                            <p:attrNameLst>
                                              <p:attrName>ppt_x</p:attrName>
                                            </p:attrNameLst>
                                          </p:cBhvr>
                                          <p:tavLst>
                                            <p:tav tm="0">
                                              <p:val>
                                                <p:strVal val="#ppt_x"/>
                                              </p:val>
                                            </p:tav>
                                            <p:tav tm="100000">
                                              <p:val>
                                                <p:strVal val="#ppt_x"/>
                                              </p:val>
                                            </p:tav>
                                          </p:tavLst>
                                        </p:anim>
                                        <p:anim calcmode="lin" valueType="num">
                                          <p:cBhvr>
                                            <p:cTn id="22"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p:bldP spid="15"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1" ac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8" accel="10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anim calcmode="lin" valueType="num">
                                          <p:cBhvr>
                                            <p:cTn id="21" dur="500" fill="hold"/>
                                            <p:tgtEl>
                                              <p:spTgt spid="14"/>
                                            </p:tgtEl>
                                            <p:attrNameLst>
                                              <p:attrName>ppt_x</p:attrName>
                                            </p:attrNameLst>
                                          </p:cBhvr>
                                          <p:tavLst>
                                            <p:tav tm="0">
                                              <p:val>
                                                <p:strVal val="#ppt_x"/>
                                              </p:val>
                                            </p:tav>
                                            <p:tav tm="100000">
                                              <p:val>
                                                <p:strVal val="#ppt_x"/>
                                              </p:val>
                                            </p:tav>
                                          </p:tavLst>
                                        </p:anim>
                                        <p:anim calcmode="lin" valueType="num">
                                          <p:cBhvr>
                                            <p:cTn id="22"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p:bldP spid="15" grpId="0" animBg="1"/>
          <p:bldP spid="16"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实 施 计 划</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7" name="圆角矩形 18">
            <a:extLst>
              <a:ext uri="{FF2B5EF4-FFF2-40B4-BE49-F238E27FC236}">
                <a16:creationId xmlns:a16="http://schemas.microsoft.com/office/drawing/2014/main" id="{784EFC46-578F-4FD9-9866-D61AC83FC910}"/>
              </a:ext>
            </a:extLst>
          </p:cNvPr>
          <p:cNvSpPr/>
          <p:nvPr/>
        </p:nvSpPr>
        <p:spPr>
          <a:xfrm>
            <a:off x="2710328" y="829880"/>
            <a:ext cx="6771343"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itchFamily="34" charset="-122"/>
                <a:ea typeface="微软雅黑" pitchFamily="34" charset="-122"/>
              </a:rPr>
              <a:t>学 习 安 排</a:t>
            </a:r>
          </a:p>
        </p:txBody>
      </p:sp>
      <p:sp>
        <p:nvSpPr>
          <p:cNvPr id="5" name="TextBox 21">
            <a:extLst>
              <a:ext uri="{FF2B5EF4-FFF2-40B4-BE49-F238E27FC236}">
                <a16:creationId xmlns:a16="http://schemas.microsoft.com/office/drawing/2014/main" id="{32671661-2A2B-4DD3-A2E9-438BC53E58AA}"/>
              </a:ext>
            </a:extLst>
          </p:cNvPr>
          <p:cNvSpPr txBox="1"/>
          <p:nvPr/>
        </p:nvSpPr>
        <p:spPr>
          <a:xfrm>
            <a:off x="1934958" y="1771751"/>
            <a:ext cx="8322082" cy="2221762"/>
          </a:xfrm>
          <a:prstGeom prst="rect">
            <a:avLst/>
          </a:prstGeom>
          <a:noFill/>
        </p:spPr>
        <p:txBody>
          <a:bodyPr wrap="square" rtlCol="0">
            <a:spAutoFit/>
          </a:bodyPr>
          <a:lstStyle/>
          <a:p>
            <a:pPr algn="just">
              <a:lnSpc>
                <a:spcPct val="150000"/>
              </a:lnSpc>
            </a:pP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    我们小组的学习安排，在地点上，主要为各自的寝室和图书馆交流区域，或者理四开放的的公共机房。在学习相关技术的学习上，使用的是各自的电脑，除了线下的交流之外，在别的时候也在微信群上进行交流等。</a:t>
            </a:r>
          </a:p>
        </p:txBody>
      </p:sp>
      <p:pic>
        <p:nvPicPr>
          <p:cNvPr id="4" name="图形 3" descr="远程学习语言">
            <a:extLst>
              <a:ext uri="{FF2B5EF4-FFF2-40B4-BE49-F238E27FC236}">
                <a16:creationId xmlns:a16="http://schemas.microsoft.com/office/drawing/2014/main" id="{1C41047E-EA95-4B98-8FCB-362D9D51ED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07204" y="4169004"/>
            <a:ext cx="2177592" cy="2177592"/>
          </a:xfrm>
          <a:prstGeom prst="rect">
            <a:avLst/>
          </a:prstGeom>
        </p:spPr>
      </p:pic>
    </p:spTree>
    <p:extLst>
      <p:ext uri="{BB962C8B-B14F-4D97-AF65-F5344CB8AC3E}">
        <p14:creationId xmlns:p14="http://schemas.microsoft.com/office/powerpoint/2010/main" val="38291877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par>
                                <p:cTn id="16" presetID="2" presetClass="entr" presetSubtype="2" accel="100000" fill="hold" grpId="0" nodeType="withEffect">
                                  <p:stCondLst>
                                    <p:cond delay="20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1+#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4" fill="hold" nodeType="withEffect">
                                  <p:stCondLst>
                                    <p:cond delay="20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实 施 计 划</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7" name="圆角矩形 18">
            <a:extLst>
              <a:ext uri="{FF2B5EF4-FFF2-40B4-BE49-F238E27FC236}">
                <a16:creationId xmlns:a16="http://schemas.microsoft.com/office/drawing/2014/main" id="{784EFC46-578F-4FD9-9866-D61AC83FC910}"/>
              </a:ext>
            </a:extLst>
          </p:cNvPr>
          <p:cNvSpPr/>
          <p:nvPr/>
        </p:nvSpPr>
        <p:spPr>
          <a:xfrm>
            <a:off x="2710328" y="829880"/>
            <a:ext cx="6771343"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itchFamily="34" charset="-122"/>
                <a:ea typeface="微软雅黑" pitchFamily="34" charset="-122"/>
              </a:rPr>
              <a:t>组 织 分 解 结 构（</a:t>
            </a:r>
            <a:r>
              <a:rPr lang="en-US" altLang="zh-CN" sz="3200" b="1" dirty="0">
                <a:solidFill>
                  <a:schemeClr val="bg1"/>
                </a:solidFill>
                <a:latin typeface="微软雅黑" pitchFamily="34" charset="-122"/>
                <a:ea typeface="微软雅黑" pitchFamily="34" charset="-122"/>
              </a:rPr>
              <a:t>OBS</a:t>
            </a:r>
            <a:r>
              <a:rPr lang="zh-CN" altLang="en-US" sz="3200" b="1" dirty="0">
                <a:solidFill>
                  <a:schemeClr val="bg1"/>
                </a:solidFill>
                <a:latin typeface="微软雅黑" pitchFamily="34" charset="-122"/>
                <a:ea typeface="微软雅黑" pitchFamily="34" charset="-122"/>
              </a:rPr>
              <a:t>）</a:t>
            </a:r>
          </a:p>
        </p:txBody>
      </p:sp>
      <p:graphicFrame>
        <p:nvGraphicFramePr>
          <p:cNvPr id="11" name="图示 10">
            <a:extLst>
              <a:ext uri="{FF2B5EF4-FFF2-40B4-BE49-F238E27FC236}">
                <a16:creationId xmlns:a16="http://schemas.microsoft.com/office/drawing/2014/main" id="{CF0C242B-96EF-4128-8F20-31F8275C8696}"/>
              </a:ext>
            </a:extLst>
          </p:cNvPr>
          <p:cNvGraphicFramePr/>
          <p:nvPr>
            <p:extLst>
              <p:ext uri="{D42A27DB-BD31-4B8C-83A1-F6EECF244321}">
                <p14:modId xmlns:p14="http://schemas.microsoft.com/office/powerpoint/2010/main" val="2156856255"/>
              </p:ext>
            </p:extLst>
          </p:nvPr>
        </p:nvGraphicFramePr>
        <p:xfrm>
          <a:off x="2710328" y="1667436"/>
          <a:ext cx="6771342" cy="4081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899332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Graphic spid="11"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实 施 计 划</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6" name="圆角矩形 18">
            <a:extLst>
              <a:ext uri="{FF2B5EF4-FFF2-40B4-BE49-F238E27FC236}">
                <a16:creationId xmlns:a16="http://schemas.microsoft.com/office/drawing/2014/main" id="{58425BCF-4E2F-44B7-8C73-2057D1508440}"/>
              </a:ext>
            </a:extLst>
          </p:cNvPr>
          <p:cNvSpPr/>
          <p:nvPr/>
        </p:nvSpPr>
        <p:spPr>
          <a:xfrm>
            <a:off x="2710328" y="829880"/>
            <a:ext cx="6771343"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latin typeface="微软雅黑" pitchFamily="34" charset="-122"/>
                <a:ea typeface="微软雅黑" pitchFamily="34" charset="-122"/>
                <a:hlinkClick r:id="rId2" action="ppaction://hlinkfile"/>
              </a:rPr>
              <a:t>WBS </a:t>
            </a:r>
            <a:r>
              <a:rPr lang="zh-CN" altLang="en-US" sz="3200" b="1" dirty="0">
                <a:solidFill>
                  <a:schemeClr val="bg1"/>
                </a:solidFill>
                <a:latin typeface="微软雅黑" pitchFamily="34" charset="-122"/>
                <a:ea typeface="微软雅黑" pitchFamily="34" charset="-122"/>
                <a:hlinkClick r:id="rId2" action="ppaction://hlinkfile"/>
              </a:rPr>
              <a:t>结 构</a:t>
            </a:r>
            <a:endParaRPr lang="zh-CN" altLang="en-US" sz="3200" b="1" dirty="0">
              <a:solidFill>
                <a:schemeClr val="bg1"/>
              </a:solidFill>
              <a:latin typeface="微软雅黑" pitchFamily="34" charset="-122"/>
              <a:ea typeface="微软雅黑" pitchFamily="34" charset="-122"/>
            </a:endParaRPr>
          </a:p>
        </p:txBody>
      </p:sp>
      <p:pic>
        <p:nvPicPr>
          <p:cNvPr id="3" name="图片 2">
            <a:extLst>
              <a:ext uri="{FF2B5EF4-FFF2-40B4-BE49-F238E27FC236}">
                <a16:creationId xmlns:a16="http://schemas.microsoft.com/office/drawing/2014/main" id="{A3860860-775B-4A1A-989A-C6B927876B92}"/>
              </a:ext>
            </a:extLst>
          </p:cNvPr>
          <p:cNvPicPr>
            <a:picLocks noChangeAspect="1"/>
          </p:cNvPicPr>
          <p:nvPr/>
        </p:nvPicPr>
        <p:blipFill>
          <a:blip r:embed="rId3"/>
          <a:stretch>
            <a:fillRect/>
          </a:stretch>
        </p:blipFill>
        <p:spPr>
          <a:xfrm>
            <a:off x="1830949" y="1582383"/>
            <a:ext cx="8530102" cy="4998241"/>
          </a:xfrm>
          <a:prstGeom prst="rect">
            <a:avLst/>
          </a:prstGeom>
        </p:spPr>
      </p:pic>
    </p:spTree>
    <p:extLst>
      <p:ext uri="{BB962C8B-B14F-4D97-AF65-F5344CB8AC3E}">
        <p14:creationId xmlns:p14="http://schemas.microsoft.com/office/powerpoint/2010/main" val="222447539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desktop\图片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 y="0"/>
            <a:ext cx="12190413" cy="6858000"/>
          </a:xfrm>
          <a:prstGeom prst="rect">
            <a:avLst/>
          </a:prstGeom>
          <a:noFill/>
          <a:extLst>
            <a:ext uri="{909E8E84-426E-40DD-AFC4-6F175D3DCCD1}">
              <a14:hiddenFill xmlns:a14="http://schemas.microsoft.com/office/drawing/2010/main">
                <a:solidFill>
                  <a:srgbClr val="FFFFFF"/>
                </a:solidFill>
              </a14:hiddenFill>
            </a:ext>
          </a:extLst>
        </p:spPr>
      </p:pic>
      <p:sp>
        <p:nvSpPr>
          <p:cNvPr id="35" name="椭圆 34"/>
          <p:cNvSpPr/>
          <p:nvPr/>
        </p:nvSpPr>
        <p:spPr>
          <a:xfrm>
            <a:off x="301897" y="4698591"/>
            <a:ext cx="1798632" cy="1798632"/>
          </a:xfrm>
          <a:prstGeom prst="ellipse">
            <a:avLst/>
          </a:prstGeom>
          <a:solidFill>
            <a:srgbClr val="00B0F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bIns="46800" rtlCol="0" anchor="ctr"/>
          <a:lstStyle/>
          <a:p>
            <a:pPr lvl="0" algn="ctr"/>
            <a:r>
              <a:rPr lang="zh-CN" altLang="en-US" sz="3600" b="1" dirty="0">
                <a:solidFill>
                  <a:schemeClr val="bg1"/>
                </a:solidFill>
                <a:latin typeface="微软雅黑" pitchFamily="34" charset="-122"/>
                <a:ea typeface="微软雅黑" pitchFamily="34" charset="-122"/>
              </a:rPr>
              <a:t>引言</a:t>
            </a:r>
          </a:p>
        </p:txBody>
      </p:sp>
      <p:sp>
        <p:nvSpPr>
          <p:cNvPr id="38" name="椭圆 37"/>
          <p:cNvSpPr/>
          <p:nvPr/>
        </p:nvSpPr>
        <p:spPr>
          <a:xfrm>
            <a:off x="1912474" y="3041313"/>
            <a:ext cx="1798632" cy="1798632"/>
          </a:xfrm>
          <a:prstGeom prst="ellipse">
            <a:avLst/>
          </a:prstGeom>
          <a:solidFill>
            <a:srgbClr val="49C1AD"/>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bIns="46800" rtlCol="0" anchor="ctr"/>
          <a:lstStyle/>
          <a:p>
            <a:pPr algn="ctr"/>
            <a:r>
              <a:rPr lang="zh-CN" altLang="en-US" sz="3600" b="1" dirty="0">
                <a:solidFill>
                  <a:schemeClr val="bg1"/>
                </a:solidFill>
                <a:latin typeface="微软雅黑" pitchFamily="34" charset="-122"/>
                <a:ea typeface="微软雅黑" pitchFamily="34" charset="-122"/>
              </a:rPr>
              <a:t>项目概述</a:t>
            </a:r>
          </a:p>
        </p:txBody>
      </p:sp>
      <p:sp>
        <p:nvSpPr>
          <p:cNvPr id="41" name="椭圆 40"/>
          <p:cNvSpPr/>
          <p:nvPr/>
        </p:nvSpPr>
        <p:spPr>
          <a:xfrm>
            <a:off x="4033882" y="1918400"/>
            <a:ext cx="1798632" cy="1798632"/>
          </a:xfrm>
          <a:prstGeom prst="ellipse">
            <a:avLst/>
          </a:prstGeom>
          <a:solidFill>
            <a:srgbClr val="A8CF38"/>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bIns="46800" rtlCol="0" anchor="ctr"/>
          <a:lstStyle/>
          <a:p>
            <a:pPr algn="ctr"/>
            <a:r>
              <a:rPr lang="zh-CN" altLang="en-US" sz="3600" b="1" dirty="0">
                <a:solidFill>
                  <a:schemeClr val="bg1"/>
                </a:solidFill>
                <a:latin typeface="微软雅黑" pitchFamily="34" charset="-122"/>
                <a:ea typeface="微软雅黑" pitchFamily="34" charset="-122"/>
              </a:rPr>
              <a:t>实施计划</a:t>
            </a:r>
          </a:p>
        </p:txBody>
      </p:sp>
      <p:sp>
        <p:nvSpPr>
          <p:cNvPr id="44" name="椭圆 43"/>
          <p:cNvSpPr/>
          <p:nvPr/>
        </p:nvSpPr>
        <p:spPr>
          <a:xfrm>
            <a:off x="8785790" y="3041313"/>
            <a:ext cx="1798632" cy="1798632"/>
          </a:xfrm>
          <a:prstGeom prst="ellipse">
            <a:avLst/>
          </a:prstGeom>
          <a:solidFill>
            <a:srgbClr val="49C1AD"/>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bIns="46800" rtlCol="0" anchor="ctr"/>
          <a:lstStyle/>
          <a:p>
            <a:pPr algn="ctr"/>
            <a:r>
              <a:rPr lang="zh-CN" altLang="en-US" sz="3600" b="1" dirty="0">
                <a:solidFill>
                  <a:schemeClr val="bg1"/>
                </a:solidFill>
                <a:latin typeface="微软雅黑" pitchFamily="34" charset="-122"/>
                <a:ea typeface="微软雅黑" pitchFamily="34" charset="-122"/>
              </a:rPr>
              <a:t>总结要点</a:t>
            </a:r>
          </a:p>
        </p:txBody>
      </p:sp>
      <p:sp>
        <p:nvSpPr>
          <p:cNvPr id="47" name="椭圆 46"/>
          <p:cNvSpPr/>
          <p:nvPr/>
        </p:nvSpPr>
        <p:spPr>
          <a:xfrm>
            <a:off x="10091471" y="4698591"/>
            <a:ext cx="1798632" cy="1798632"/>
          </a:xfrm>
          <a:prstGeom prst="ellipse">
            <a:avLst/>
          </a:prstGeom>
          <a:solidFill>
            <a:srgbClr val="00B0F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bIns="46800" rtlCol="0" anchor="ctr"/>
          <a:lstStyle/>
          <a:p>
            <a:pPr algn="ctr"/>
            <a:r>
              <a:rPr lang="zh-CN" altLang="en-US" sz="3200" b="1" dirty="0">
                <a:solidFill>
                  <a:schemeClr val="bg1"/>
                </a:solidFill>
                <a:latin typeface="微软雅黑" pitchFamily="34" charset="-122"/>
                <a:ea typeface="微软雅黑" pitchFamily="34" charset="-122"/>
              </a:rPr>
              <a:t>可行性分析</a:t>
            </a:r>
          </a:p>
        </p:txBody>
      </p:sp>
      <p:sp>
        <p:nvSpPr>
          <p:cNvPr id="50" name="椭圆 49"/>
          <p:cNvSpPr/>
          <p:nvPr/>
        </p:nvSpPr>
        <p:spPr>
          <a:xfrm>
            <a:off x="5375920" y="3717032"/>
            <a:ext cx="1440160" cy="1440160"/>
          </a:xfrm>
          <a:prstGeom prst="ellipse">
            <a:avLst/>
          </a:prstGeom>
          <a:gradFill flip="none" rotWithShape="1">
            <a:gsLst>
              <a:gs pos="48000">
                <a:srgbClr val="49C1AD"/>
              </a:gs>
              <a:gs pos="0">
                <a:srgbClr val="00B0F0"/>
              </a:gs>
              <a:gs pos="100000">
                <a:srgbClr val="A8CF38"/>
              </a:gs>
            </a:gsLst>
            <a:lin ang="189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bIns="46800" rtlCol="0" anchor="ctr"/>
          <a:lstStyle/>
          <a:p>
            <a:pPr algn="ctr"/>
            <a:r>
              <a:rPr lang="zh-CN" altLang="en-US" sz="4000" b="1" dirty="0">
                <a:solidFill>
                  <a:schemeClr val="bg1"/>
                </a:solidFill>
                <a:latin typeface="微软雅黑" pitchFamily="34" charset="-122"/>
                <a:ea typeface="微软雅黑" pitchFamily="34" charset="-122"/>
              </a:rPr>
              <a:t>目录</a:t>
            </a:r>
          </a:p>
        </p:txBody>
      </p:sp>
      <p:sp>
        <p:nvSpPr>
          <p:cNvPr id="9" name="椭圆 8">
            <a:extLst>
              <a:ext uri="{FF2B5EF4-FFF2-40B4-BE49-F238E27FC236}">
                <a16:creationId xmlns:a16="http://schemas.microsoft.com/office/drawing/2014/main" id="{139BD988-ADF1-4FE3-8270-F4EEC80AA1E6}"/>
              </a:ext>
            </a:extLst>
          </p:cNvPr>
          <p:cNvSpPr/>
          <p:nvPr/>
        </p:nvSpPr>
        <p:spPr>
          <a:xfrm>
            <a:off x="6682262" y="1918400"/>
            <a:ext cx="1798632" cy="1798632"/>
          </a:xfrm>
          <a:prstGeom prst="ellipse">
            <a:avLst/>
          </a:prstGeom>
          <a:solidFill>
            <a:srgbClr val="A8CF38"/>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bIns="46800" rtlCol="0" anchor="ctr"/>
          <a:lstStyle/>
          <a:p>
            <a:pPr algn="ctr"/>
            <a:r>
              <a:rPr lang="zh-CN" altLang="en-US" sz="3600" b="1" dirty="0">
                <a:solidFill>
                  <a:schemeClr val="bg1"/>
                </a:solidFill>
                <a:latin typeface="微软雅黑" pitchFamily="34" charset="-122"/>
                <a:ea typeface="微软雅黑" pitchFamily="34" charset="-122"/>
              </a:rPr>
              <a:t>支持条件</a:t>
            </a:r>
          </a:p>
        </p:txBody>
      </p:sp>
    </p:spTree>
    <p:extLst>
      <p:ext uri="{BB962C8B-B14F-4D97-AF65-F5344CB8AC3E}">
        <p14:creationId xmlns:p14="http://schemas.microsoft.com/office/powerpoint/2010/main" val="71145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600"/>
                                  </p:stCondLst>
                                  <p:childTnLst>
                                    <p:set>
                                      <p:cBhvr>
                                        <p:cTn id="6" dur="1" fill="hold">
                                          <p:stCondLst>
                                            <p:cond delay="0"/>
                                          </p:stCondLst>
                                        </p:cTn>
                                        <p:tgtEl>
                                          <p:spTgt spid="35"/>
                                        </p:tgtEl>
                                        <p:attrNameLst>
                                          <p:attrName>style.visibility</p:attrName>
                                        </p:attrNameLst>
                                      </p:cBhvr>
                                      <p:to>
                                        <p:strVal val="visible"/>
                                      </p:to>
                                    </p:set>
                                    <p:anim calcmode="lin" valueType="num">
                                      <p:cBhvr>
                                        <p:cTn id="7" dur="300" fill="hold"/>
                                        <p:tgtEl>
                                          <p:spTgt spid="35"/>
                                        </p:tgtEl>
                                        <p:attrNameLst>
                                          <p:attrName>ppt_w</p:attrName>
                                        </p:attrNameLst>
                                      </p:cBhvr>
                                      <p:tavLst>
                                        <p:tav tm="0">
                                          <p:val>
                                            <p:fltVal val="0"/>
                                          </p:val>
                                        </p:tav>
                                        <p:tav tm="100000">
                                          <p:val>
                                            <p:strVal val="#ppt_w"/>
                                          </p:val>
                                        </p:tav>
                                      </p:tavLst>
                                    </p:anim>
                                    <p:anim calcmode="lin" valueType="num">
                                      <p:cBhvr>
                                        <p:cTn id="8" dur="300" fill="hold"/>
                                        <p:tgtEl>
                                          <p:spTgt spid="35"/>
                                        </p:tgtEl>
                                        <p:attrNameLst>
                                          <p:attrName>ppt_h</p:attrName>
                                        </p:attrNameLst>
                                      </p:cBhvr>
                                      <p:tavLst>
                                        <p:tav tm="0">
                                          <p:val>
                                            <p:fltVal val="0"/>
                                          </p:val>
                                        </p:tav>
                                        <p:tav tm="100000">
                                          <p:val>
                                            <p:strVal val="#ppt_h"/>
                                          </p:val>
                                        </p:tav>
                                      </p:tavLst>
                                    </p:anim>
                                    <p:animEffect transition="in" filter="fade">
                                      <p:cBhvr>
                                        <p:cTn id="9" dur="300"/>
                                        <p:tgtEl>
                                          <p:spTgt spid="35"/>
                                        </p:tgtEl>
                                      </p:cBhvr>
                                    </p:animEffect>
                                  </p:childTnLst>
                                </p:cTn>
                              </p:par>
                              <p:par>
                                <p:cTn id="10" presetID="6" presetClass="emph" presetSubtype="0" autoRev="1" fill="hold" grpId="1" nodeType="withEffect">
                                  <p:stCondLst>
                                    <p:cond delay="900"/>
                                  </p:stCondLst>
                                  <p:childTnLst>
                                    <p:animScale>
                                      <p:cBhvr>
                                        <p:cTn id="11" dur="100" fill="hold"/>
                                        <p:tgtEl>
                                          <p:spTgt spid="35"/>
                                        </p:tgtEl>
                                      </p:cBhvr>
                                      <p:by x="110000" y="110000"/>
                                    </p:animScale>
                                  </p:childTnLst>
                                </p:cTn>
                              </p:par>
                              <p:par>
                                <p:cTn id="12" presetID="53" presetClass="entr" presetSubtype="16" fill="hold" grpId="0" nodeType="withEffect">
                                  <p:stCondLst>
                                    <p:cond delay="800"/>
                                  </p:stCondLst>
                                  <p:childTnLst>
                                    <p:set>
                                      <p:cBhvr>
                                        <p:cTn id="13" dur="1" fill="hold">
                                          <p:stCondLst>
                                            <p:cond delay="0"/>
                                          </p:stCondLst>
                                        </p:cTn>
                                        <p:tgtEl>
                                          <p:spTgt spid="38"/>
                                        </p:tgtEl>
                                        <p:attrNameLst>
                                          <p:attrName>style.visibility</p:attrName>
                                        </p:attrNameLst>
                                      </p:cBhvr>
                                      <p:to>
                                        <p:strVal val="visible"/>
                                      </p:to>
                                    </p:set>
                                    <p:anim calcmode="lin" valueType="num">
                                      <p:cBhvr>
                                        <p:cTn id="14" dur="300" fill="hold"/>
                                        <p:tgtEl>
                                          <p:spTgt spid="38"/>
                                        </p:tgtEl>
                                        <p:attrNameLst>
                                          <p:attrName>ppt_w</p:attrName>
                                        </p:attrNameLst>
                                      </p:cBhvr>
                                      <p:tavLst>
                                        <p:tav tm="0">
                                          <p:val>
                                            <p:fltVal val="0"/>
                                          </p:val>
                                        </p:tav>
                                        <p:tav tm="100000">
                                          <p:val>
                                            <p:strVal val="#ppt_w"/>
                                          </p:val>
                                        </p:tav>
                                      </p:tavLst>
                                    </p:anim>
                                    <p:anim calcmode="lin" valueType="num">
                                      <p:cBhvr>
                                        <p:cTn id="15" dur="300" fill="hold"/>
                                        <p:tgtEl>
                                          <p:spTgt spid="38"/>
                                        </p:tgtEl>
                                        <p:attrNameLst>
                                          <p:attrName>ppt_h</p:attrName>
                                        </p:attrNameLst>
                                      </p:cBhvr>
                                      <p:tavLst>
                                        <p:tav tm="0">
                                          <p:val>
                                            <p:fltVal val="0"/>
                                          </p:val>
                                        </p:tav>
                                        <p:tav tm="100000">
                                          <p:val>
                                            <p:strVal val="#ppt_h"/>
                                          </p:val>
                                        </p:tav>
                                      </p:tavLst>
                                    </p:anim>
                                    <p:animEffect transition="in" filter="fade">
                                      <p:cBhvr>
                                        <p:cTn id="16" dur="300"/>
                                        <p:tgtEl>
                                          <p:spTgt spid="38"/>
                                        </p:tgtEl>
                                      </p:cBhvr>
                                    </p:animEffect>
                                  </p:childTnLst>
                                </p:cTn>
                              </p:par>
                              <p:par>
                                <p:cTn id="17" presetID="6" presetClass="emph" presetSubtype="0" autoRev="1" fill="hold" grpId="1" nodeType="withEffect">
                                  <p:stCondLst>
                                    <p:cond delay="1100"/>
                                  </p:stCondLst>
                                  <p:childTnLst>
                                    <p:animScale>
                                      <p:cBhvr>
                                        <p:cTn id="18" dur="100" fill="hold"/>
                                        <p:tgtEl>
                                          <p:spTgt spid="38"/>
                                        </p:tgtEl>
                                      </p:cBhvr>
                                      <p:by x="110000" y="110000"/>
                                    </p:animScale>
                                  </p:childTnLst>
                                </p:cTn>
                              </p:par>
                              <p:par>
                                <p:cTn id="19" presetID="53" presetClass="entr" presetSubtype="16" fill="hold" grpId="0" nodeType="withEffect">
                                  <p:stCondLst>
                                    <p:cond delay="1000"/>
                                  </p:stCondLst>
                                  <p:childTnLst>
                                    <p:set>
                                      <p:cBhvr>
                                        <p:cTn id="20" dur="1" fill="hold">
                                          <p:stCondLst>
                                            <p:cond delay="0"/>
                                          </p:stCondLst>
                                        </p:cTn>
                                        <p:tgtEl>
                                          <p:spTgt spid="41"/>
                                        </p:tgtEl>
                                        <p:attrNameLst>
                                          <p:attrName>style.visibility</p:attrName>
                                        </p:attrNameLst>
                                      </p:cBhvr>
                                      <p:to>
                                        <p:strVal val="visible"/>
                                      </p:to>
                                    </p:set>
                                    <p:anim calcmode="lin" valueType="num">
                                      <p:cBhvr>
                                        <p:cTn id="21" dur="300" fill="hold"/>
                                        <p:tgtEl>
                                          <p:spTgt spid="41"/>
                                        </p:tgtEl>
                                        <p:attrNameLst>
                                          <p:attrName>ppt_w</p:attrName>
                                        </p:attrNameLst>
                                      </p:cBhvr>
                                      <p:tavLst>
                                        <p:tav tm="0">
                                          <p:val>
                                            <p:fltVal val="0"/>
                                          </p:val>
                                        </p:tav>
                                        <p:tav tm="100000">
                                          <p:val>
                                            <p:strVal val="#ppt_w"/>
                                          </p:val>
                                        </p:tav>
                                      </p:tavLst>
                                    </p:anim>
                                    <p:anim calcmode="lin" valueType="num">
                                      <p:cBhvr>
                                        <p:cTn id="22" dur="300" fill="hold"/>
                                        <p:tgtEl>
                                          <p:spTgt spid="41"/>
                                        </p:tgtEl>
                                        <p:attrNameLst>
                                          <p:attrName>ppt_h</p:attrName>
                                        </p:attrNameLst>
                                      </p:cBhvr>
                                      <p:tavLst>
                                        <p:tav tm="0">
                                          <p:val>
                                            <p:fltVal val="0"/>
                                          </p:val>
                                        </p:tav>
                                        <p:tav tm="100000">
                                          <p:val>
                                            <p:strVal val="#ppt_h"/>
                                          </p:val>
                                        </p:tav>
                                      </p:tavLst>
                                    </p:anim>
                                    <p:animEffect transition="in" filter="fade">
                                      <p:cBhvr>
                                        <p:cTn id="23" dur="300"/>
                                        <p:tgtEl>
                                          <p:spTgt spid="41"/>
                                        </p:tgtEl>
                                      </p:cBhvr>
                                    </p:animEffect>
                                  </p:childTnLst>
                                </p:cTn>
                              </p:par>
                              <p:par>
                                <p:cTn id="24" presetID="6" presetClass="emph" presetSubtype="0" autoRev="1" fill="hold" grpId="1" nodeType="withEffect">
                                  <p:stCondLst>
                                    <p:cond delay="1300"/>
                                  </p:stCondLst>
                                  <p:childTnLst>
                                    <p:animScale>
                                      <p:cBhvr>
                                        <p:cTn id="25" dur="100" fill="hold"/>
                                        <p:tgtEl>
                                          <p:spTgt spid="41"/>
                                        </p:tgtEl>
                                      </p:cBhvr>
                                      <p:by x="110000" y="110000"/>
                                    </p:animScale>
                                  </p:childTnLst>
                                </p:cTn>
                              </p:par>
                              <p:par>
                                <p:cTn id="26" presetID="53" presetClass="entr" presetSubtype="16" fill="hold" grpId="0" nodeType="withEffect">
                                  <p:stCondLst>
                                    <p:cond delay="1200"/>
                                  </p:stCondLst>
                                  <p:childTnLst>
                                    <p:set>
                                      <p:cBhvr>
                                        <p:cTn id="27" dur="1" fill="hold">
                                          <p:stCondLst>
                                            <p:cond delay="0"/>
                                          </p:stCondLst>
                                        </p:cTn>
                                        <p:tgtEl>
                                          <p:spTgt spid="44"/>
                                        </p:tgtEl>
                                        <p:attrNameLst>
                                          <p:attrName>style.visibility</p:attrName>
                                        </p:attrNameLst>
                                      </p:cBhvr>
                                      <p:to>
                                        <p:strVal val="visible"/>
                                      </p:to>
                                    </p:set>
                                    <p:anim calcmode="lin" valueType="num">
                                      <p:cBhvr>
                                        <p:cTn id="28" dur="300" fill="hold"/>
                                        <p:tgtEl>
                                          <p:spTgt spid="44"/>
                                        </p:tgtEl>
                                        <p:attrNameLst>
                                          <p:attrName>ppt_w</p:attrName>
                                        </p:attrNameLst>
                                      </p:cBhvr>
                                      <p:tavLst>
                                        <p:tav tm="0">
                                          <p:val>
                                            <p:fltVal val="0"/>
                                          </p:val>
                                        </p:tav>
                                        <p:tav tm="100000">
                                          <p:val>
                                            <p:strVal val="#ppt_w"/>
                                          </p:val>
                                        </p:tav>
                                      </p:tavLst>
                                    </p:anim>
                                    <p:anim calcmode="lin" valueType="num">
                                      <p:cBhvr>
                                        <p:cTn id="29" dur="300" fill="hold"/>
                                        <p:tgtEl>
                                          <p:spTgt spid="44"/>
                                        </p:tgtEl>
                                        <p:attrNameLst>
                                          <p:attrName>ppt_h</p:attrName>
                                        </p:attrNameLst>
                                      </p:cBhvr>
                                      <p:tavLst>
                                        <p:tav tm="0">
                                          <p:val>
                                            <p:fltVal val="0"/>
                                          </p:val>
                                        </p:tav>
                                        <p:tav tm="100000">
                                          <p:val>
                                            <p:strVal val="#ppt_h"/>
                                          </p:val>
                                        </p:tav>
                                      </p:tavLst>
                                    </p:anim>
                                    <p:animEffect transition="in" filter="fade">
                                      <p:cBhvr>
                                        <p:cTn id="30" dur="300"/>
                                        <p:tgtEl>
                                          <p:spTgt spid="44"/>
                                        </p:tgtEl>
                                      </p:cBhvr>
                                    </p:animEffect>
                                  </p:childTnLst>
                                </p:cTn>
                              </p:par>
                              <p:par>
                                <p:cTn id="31" presetID="6" presetClass="emph" presetSubtype="0" autoRev="1" fill="hold" grpId="1" nodeType="withEffect">
                                  <p:stCondLst>
                                    <p:cond delay="1500"/>
                                  </p:stCondLst>
                                  <p:childTnLst>
                                    <p:animScale>
                                      <p:cBhvr>
                                        <p:cTn id="32" dur="100" fill="hold"/>
                                        <p:tgtEl>
                                          <p:spTgt spid="44"/>
                                        </p:tgtEl>
                                      </p:cBhvr>
                                      <p:by x="110000" y="110000"/>
                                    </p:animScale>
                                  </p:childTnLst>
                                </p:cTn>
                              </p:par>
                              <p:par>
                                <p:cTn id="33" presetID="53" presetClass="entr" presetSubtype="16" fill="hold" grpId="0" nodeType="withEffect">
                                  <p:stCondLst>
                                    <p:cond delay="1400"/>
                                  </p:stCondLst>
                                  <p:childTnLst>
                                    <p:set>
                                      <p:cBhvr>
                                        <p:cTn id="34" dur="1" fill="hold">
                                          <p:stCondLst>
                                            <p:cond delay="0"/>
                                          </p:stCondLst>
                                        </p:cTn>
                                        <p:tgtEl>
                                          <p:spTgt spid="47"/>
                                        </p:tgtEl>
                                        <p:attrNameLst>
                                          <p:attrName>style.visibility</p:attrName>
                                        </p:attrNameLst>
                                      </p:cBhvr>
                                      <p:to>
                                        <p:strVal val="visible"/>
                                      </p:to>
                                    </p:set>
                                    <p:anim calcmode="lin" valueType="num">
                                      <p:cBhvr>
                                        <p:cTn id="35" dur="300" fill="hold"/>
                                        <p:tgtEl>
                                          <p:spTgt spid="47"/>
                                        </p:tgtEl>
                                        <p:attrNameLst>
                                          <p:attrName>ppt_w</p:attrName>
                                        </p:attrNameLst>
                                      </p:cBhvr>
                                      <p:tavLst>
                                        <p:tav tm="0">
                                          <p:val>
                                            <p:fltVal val="0"/>
                                          </p:val>
                                        </p:tav>
                                        <p:tav tm="100000">
                                          <p:val>
                                            <p:strVal val="#ppt_w"/>
                                          </p:val>
                                        </p:tav>
                                      </p:tavLst>
                                    </p:anim>
                                    <p:anim calcmode="lin" valueType="num">
                                      <p:cBhvr>
                                        <p:cTn id="36" dur="300" fill="hold"/>
                                        <p:tgtEl>
                                          <p:spTgt spid="47"/>
                                        </p:tgtEl>
                                        <p:attrNameLst>
                                          <p:attrName>ppt_h</p:attrName>
                                        </p:attrNameLst>
                                      </p:cBhvr>
                                      <p:tavLst>
                                        <p:tav tm="0">
                                          <p:val>
                                            <p:fltVal val="0"/>
                                          </p:val>
                                        </p:tav>
                                        <p:tav tm="100000">
                                          <p:val>
                                            <p:strVal val="#ppt_h"/>
                                          </p:val>
                                        </p:tav>
                                      </p:tavLst>
                                    </p:anim>
                                    <p:animEffect transition="in" filter="fade">
                                      <p:cBhvr>
                                        <p:cTn id="37" dur="300"/>
                                        <p:tgtEl>
                                          <p:spTgt spid="47"/>
                                        </p:tgtEl>
                                      </p:cBhvr>
                                    </p:animEffect>
                                  </p:childTnLst>
                                </p:cTn>
                              </p:par>
                              <p:par>
                                <p:cTn id="38" presetID="6" presetClass="emph" presetSubtype="0" autoRev="1" fill="hold" grpId="1" nodeType="withEffect">
                                  <p:stCondLst>
                                    <p:cond delay="1700"/>
                                  </p:stCondLst>
                                  <p:childTnLst>
                                    <p:animScale>
                                      <p:cBhvr>
                                        <p:cTn id="39" dur="100" fill="hold"/>
                                        <p:tgtEl>
                                          <p:spTgt spid="47"/>
                                        </p:tgtEl>
                                      </p:cBhvr>
                                      <p:by x="110000" y="110000"/>
                                    </p:animScale>
                                  </p:childTnLst>
                                </p:cTn>
                              </p:par>
                              <p:par>
                                <p:cTn id="40" presetID="53" presetClass="entr" presetSubtype="16" fill="hold" grpId="0" nodeType="withEffect">
                                  <p:stCondLst>
                                    <p:cond delay="1000"/>
                                  </p:stCondLst>
                                  <p:childTnLst>
                                    <p:set>
                                      <p:cBhvr>
                                        <p:cTn id="41" dur="1" fill="hold">
                                          <p:stCondLst>
                                            <p:cond delay="0"/>
                                          </p:stCondLst>
                                        </p:cTn>
                                        <p:tgtEl>
                                          <p:spTgt spid="9"/>
                                        </p:tgtEl>
                                        <p:attrNameLst>
                                          <p:attrName>style.visibility</p:attrName>
                                        </p:attrNameLst>
                                      </p:cBhvr>
                                      <p:to>
                                        <p:strVal val="visible"/>
                                      </p:to>
                                    </p:set>
                                    <p:anim calcmode="lin" valueType="num">
                                      <p:cBhvr>
                                        <p:cTn id="42" dur="300" fill="hold"/>
                                        <p:tgtEl>
                                          <p:spTgt spid="9"/>
                                        </p:tgtEl>
                                        <p:attrNameLst>
                                          <p:attrName>ppt_w</p:attrName>
                                        </p:attrNameLst>
                                      </p:cBhvr>
                                      <p:tavLst>
                                        <p:tav tm="0">
                                          <p:val>
                                            <p:fltVal val="0"/>
                                          </p:val>
                                        </p:tav>
                                        <p:tav tm="100000">
                                          <p:val>
                                            <p:strVal val="#ppt_w"/>
                                          </p:val>
                                        </p:tav>
                                      </p:tavLst>
                                    </p:anim>
                                    <p:anim calcmode="lin" valueType="num">
                                      <p:cBhvr>
                                        <p:cTn id="43" dur="300" fill="hold"/>
                                        <p:tgtEl>
                                          <p:spTgt spid="9"/>
                                        </p:tgtEl>
                                        <p:attrNameLst>
                                          <p:attrName>ppt_h</p:attrName>
                                        </p:attrNameLst>
                                      </p:cBhvr>
                                      <p:tavLst>
                                        <p:tav tm="0">
                                          <p:val>
                                            <p:fltVal val="0"/>
                                          </p:val>
                                        </p:tav>
                                        <p:tav tm="100000">
                                          <p:val>
                                            <p:strVal val="#ppt_h"/>
                                          </p:val>
                                        </p:tav>
                                      </p:tavLst>
                                    </p:anim>
                                    <p:animEffect transition="in" filter="fade">
                                      <p:cBhvr>
                                        <p:cTn id="44" dur="300"/>
                                        <p:tgtEl>
                                          <p:spTgt spid="9"/>
                                        </p:tgtEl>
                                      </p:cBhvr>
                                    </p:animEffect>
                                  </p:childTnLst>
                                </p:cTn>
                              </p:par>
                              <p:par>
                                <p:cTn id="45" presetID="6" presetClass="emph" presetSubtype="0" autoRev="1" fill="hold" grpId="1" nodeType="withEffect">
                                  <p:stCondLst>
                                    <p:cond delay="1300"/>
                                  </p:stCondLst>
                                  <p:childTnLst>
                                    <p:animScale>
                                      <p:cBhvr>
                                        <p:cTn id="46" dur="100" fill="hold"/>
                                        <p:tgtEl>
                                          <p:spTgt spid="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8" grpId="0" animBg="1"/>
      <p:bldP spid="38" grpId="1" animBg="1"/>
      <p:bldP spid="41" grpId="0" animBg="1"/>
      <p:bldP spid="41" grpId="1" animBg="1"/>
      <p:bldP spid="44" grpId="0" animBg="1"/>
      <p:bldP spid="44" grpId="1" animBg="1"/>
      <p:bldP spid="47" grpId="0" animBg="1"/>
      <p:bldP spid="47" grpId="1" animBg="1"/>
      <p:bldP spid="9" grpId="0" animBg="1"/>
      <p:bldP spid="9"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实 施 计 划</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7" name="圆角矩形 18">
            <a:extLst>
              <a:ext uri="{FF2B5EF4-FFF2-40B4-BE49-F238E27FC236}">
                <a16:creationId xmlns:a16="http://schemas.microsoft.com/office/drawing/2014/main" id="{784EFC46-578F-4FD9-9866-D61AC83FC910}"/>
              </a:ext>
            </a:extLst>
          </p:cNvPr>
          <p:cNvSpPr/>
          <p:nvPr/>
        </p:nvSpPr>
        <p:spPr>
          <a:xfrm>
            <a:off x="2710328" y="829880"/>
            <a:ext cx="6771343"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itchFamily="34" charset="-122"/>
                <a:ea typeface="微软雅黑" pitchFamily="34" charset="-122"/>
                <a:hlinkClick r:id="rId2" action="ppaction://hlinkfile"/>
              </a:rPr>
              <a:t>任 务 分 解 与 人 员 分 工 </a:t>
            </a:r>
            <a:r>
              <a:rPr lang="en-US" altLang="zh-CN" sz="3200" b="1" dirty="0">
                <a:solidFill>
                  <a:schemeClr val="bg1"/>
                </a:solidFill>
                <a:latin typeface="微软雅黑" pitchFamily="34" charset="-122"/>
                <a:ea typeface="微软雅黑" pitchFamily="34" charset="-122"/>
                <a:hlinkClick r:id="rId2" action="ppaction://hlinkfile"/>
              </a:rPr>
              <a:t>(</a:t>
            </a:r>
            <a:r>
              <a:rPr lang="zh-CN" altLang="en-US" sz="3200" b="1" dirty="0">
                <a:solidFill>
                  <a:schemeClr val="bg1"/>
                </a:solidFill>
                <a:latin typeface="微软雅黑" pitchFamily="34" charset="-122"/>
                <a:ea typeface="微软雅黑" pitchFamily="34" charset="-122"/>
                <a:hlinkClick r:id="rId2" action="ppaction://hlinkfile"/>
              </a:rPr>
              <a:t>甘特图</a:t>
            </a:r>
            <a:r>
              <a:rPr lang="en-US" altLang="zh-CN" sz="3200" b="1" dirty="0">
                <a:solidFill>
                  <a:schemeClr val="bg1"/>
                </a:solidFill>
                <a:latin typeface="微软雅黑" pitchFamily="34" charset="-122"/>
                <a:ea typeface="微软雅黑" pitchFamily="34" charset="-122"/>
                <a:hlinkClick r:id="rId2" action="ppaction://hlinkfile"/>
              </a:rPr>
              <a:t>)</a:t>
            </a:r>
            <a:endParaRPr lang="zh-CN" altLang="en-US" sz="3200" b="1" dirty="0">
              <a:solidFill>
                <a:schemeClr val="bg1"/>
              </a:solidFill>
              <a:latin typeface="微软雅黑" pitchFamily="34" charset="-122"/>
              <a:ea typeface="微软雅黑" pitchFamily="34" charset="-122"/>
            </a:endParaRPr>
          </a:p>
        </p:txBody>
      </p:sp>
      <p:pic>
        <p:nvPicPr>
          <p:cNvPr id="3" name="图片 2">
            <a:extLst>
              <a:ext uri="{FF2B5EF4-FFF2-40B4-BE49-F238E27FC236}">
                <a16:creationId xmlns:a16="http://schemas.microsoft.com/office/drawing/2014/main" id="{73A13A04-CA02-4B56-8944-23FCAE7D5994}"/>
              </a:ext>
            </a:extLst>
          </p:cNvPr>
          <p:cNvPicPr>
            <a:picLocks noChangeAspect="1"/>
          </p:cNvPicPr>
          <p:nvPr/>
        </p:nvPicPr>
        <p:blipFill>
          <a:blip r:embed="rId3"/>
          <a:stretch>
            <a:fillRect/>
          </a:stretch>
        </p:blipFill>
        <p:spPr>
          <a:xfrm>
            <a:off x="2313482" y="1414655"/>
            <a:ext cx="7565036" cy="5213441"/>
          </a:xfrm>
          <a:prstGeom prst="rect">
            <a:avLst/>
          </a:prstGeom>
        </p:spPr>
      </p:pic>
    </p:spTree>
    <p:extLst>
      <p:ext uri="{BB962C8B-B14F-4D97-AF65-F5344CB8AC3E}">
        <p14:creationId xmlns:p14="http://schemas.microsoft.com/office/powerpoint/2010/main" val="425967559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2" presetClass="entr" presetSubtype="4"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实 施 计 划</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6" name="圆角矩形 18">
            <a:extLst>
              <a:ext uri="{FF2B5EF4-FFF2-40B4-BE49-F238E27FC236}">
                <a16:creationId xmlns:a16="http://schemas.microsoft.com/office/drawing/2014/main" id="{D9DE499F-7FFD-4F57-849A-0CB372F1D444}"/>
              </a:ext>
            </a:extLst>
          </p:cNvPr>
          <p:cNvSpPr/>
          <p:nvPr/>
        </p:nvSpPr>
        <p:spPr>
          <a:xfrm>
            <a:off x="2710328" y="829880"/>
            <a:ext cx="6771343"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itchFamily="34" charset="-122"/>
                <a:ea typeface="微软雅黑" pitchFamily="34" charset="-122"/>
              </a:rPr>
              <a:t>任 务 分 解 与 人 员 分 工 </a:t>
            </a:r>
            <a:r>
              <a:rPr lang="en-US" altLang="zh-CN" sz="3200" b="1" dirty="0">
                <a:solidFill>
                  <a:schemeClr val="bg1"/>
                </a:solidFill>
                <a:latin typeface="微软雅黑" pitchFamily="34" charset="-122"/>
                <a:ea typeface="微软雅黑" pitchFamily="34" charset="-122"/>
              </a:rPr>
              <a:t>(</a:t>
            </a:r>
            <a:r>
              <a:rPr lang="zh-CN" altLang="en-US" sz="3200" b="1" dirty="0">
                <a:solidFill>
                  <a:schemeClr val="bg1"/>
                </a:solidFill>
                <a:latin typeface="微软雅黑" pitchFamily="34" charset="-122"/>
                <a:ea typeface="微软雅黑" pitchFamily="34" charset="-122"/>
              </a:rPr>
              <a:t>甘特图</a:t>
            </a:r>
            <a:r>
              <a:rPr lang="en-US" altLang="zh-CN" sz="3200" b="1" dirty="0">
                <a:solidFill>
                  <a:schemeClr val="bg1"/>
                </a:solidFill>
                <a:latin typeface="微软雅黑" pitchFamily="34" charset="-122"/>
                <a:ea typeface="微软雅黑" pitchFamily="34" charset="-122"/>
              </a:rPr>
              <a:t>)</a:t>
            </a:r>
            <a:endParaRPr lang="zh-CN" altLang="en-US" sz="3200" b="1" dirty="0">
              <a:solidFill>
                <a:schemeClr val="bg1"/>
              </a:solidFill>
              <a:latin typeface="微软雅黑" pitchFamily="34" charset="-122"/>
              <a:ea typeface="微软雅黑" pitchFamily="34" charset="-122"/>
            </a:endParaRPr>
          </a:p>
        </p:txBody>
      </p:sp>
      <p:pic>
        <p:nvPicPr>
          <p:cNvPr id="2" name="图片 1">
            <a:extLst>
              <a:ext uri="{FF2B5EF4-FFF2-40B4-BE49-F238E27FC236}">
                <a16:creationId xmlns:a16="http://schemas.microsoft.com/office/drawing/2014/main" id="{8F4562AC-E943-4DD7-A7FC-E6E86F898E1D}"/>
              </a:ext>
            </a:extLst>
          </p:cNvPr>
          <p:cNvPicPr>
            <a:picLocks noChangeAspect="1"/>
          </p:cNvPicPr>
          <p:nvPr/>
        </p:nvPicPr>
        <p:blipFill>
          <a:blip r:embed="rId2"/>
          <a:stretch>
            <a:fillRect/>
          </a:stretch>
        </p:blipFill>
        <p:spPr>
          <a:xfrm>
            <a:off x="2418782" y="1414655"/>
            <a:ext cx="7354436" cy="5070269"/>
          </a:xfrm>
          <a:prstGeom prst="rect">
            <a:avLst/>
          </a:prstGeom>
        </p:spPr>
      </p:pic>
    </p:spTree>
    <p:extLst>
      <p:ext uri="{BB962C8B-B14F-4D97-AF65-F5344CB8AC3E}">
        <p14:creationId xmlns:p14="http://schemas.microsoft.com/office/powerpoint/2010/main" val="9423181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2" presetClass="entr" presetSubtype="4"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实 施 计 划</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7" name="圆角矩形 18">
            <a:extLst>
              <a:ext uri="{FF2B5EF4-FFF2-40B4-BE49-F238E27FC236}">
                <a16:creationId xmlns:a16="http://schemas.microsoft.com/office/drawing/2014/main" id="{A49F8825-6803-40CE-9E2D-EA360B17ED1D}"/>
              </a:ext>
            </a:extLst>
          </p:cNvPr>
          <p:cNvSpPr/>
          <p:nvPr/>
        </p:nvSpPr>
        <p:spPr>
          <a:xfrm>
            <a:off x="2710328" y="829880"/>
            <a:ext cx="6771343"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itchFamily="34" charset="-122"/>
                <a:ea typeface="微软雅黑" pitchFamily="34" charset="-122"/>
              </a:rPr>
              <a:t>任 务 分 解 与 人 员 分 工 </a:t>
            </a:r>
            <a:r>
              <a:rPr lang="en-US" altLang="zh-CN" sz="3200" b="1" dirty="0">
                <a:solidFill>
                  <a:schemeClr val="bg1"/>
                </a:solidFill>
                <a:latin typeface="微软雅黑" pitchFamily="34" charset="-122"/>
                <a:ea typeface="微软雅黑" pitchFamily="34" charset="-122"/>
              </a:rPr>
              <a:t>(</a:t>
            </a:r>
            <a:r>
              <a:rPr lang="zh-CN" altLang="en-US" sz="3200" b="1" dirty="0">
                <a:solidFill>
                  <a:schemeClr val="bg1"/>
                </a:solidFill>
                <a:latin typeface="微软雅黑" pitchFamily="34" charset="-122"/>
                <a:ea typeface="微软雅黑" pitchFamily="34" charset="-122"/>
              </a:rPr>
              <a:t>甘特图</a:t>
            </a:r>
            <a:r>
              <a:rPr lang="en-US" altLang="zh-CN" sz="3200" b="1" dirty="0">
                <a:solidFill>
                  <a:schemeClr val="bg1"/>
                </a:solidFill>
                <a:latin typeface="微软雅黑" pitchFamily="34" charset="-122"/>
                <a:ea typeface="微软雅黑" pitchFamily="34" charset="-122"/>
              </a:rPr>
              <a:t>)</a:t>
            </a:r>
            <a:endParaRPr lang="zh-CN" altLang="en-US" sz="3200" b="1" dirty="0">
              <a:solidFill>
                <a:schemeClr val="bg1"/>
              </a:solidFill>
              <a:latin typeface="微软雅黑" pitchFamily="34" charset="-122"/>
              <a:ea typeface="微软雅黑" pitchFamily="34" charset="-122"/>
            </a:endParaRPr>
          </a:p>
        </p:txBody>
      </p:sp>
      <p:pic>
        <p:nvPicPr>
          <p:cNvPr id="2" name="图片 1">
            <a:extLst>
              <a:ext uri="{FF2B5EF4-FFF2-40B4-BE49-F238E27FC236}">
                <a16:creationId xmlns:a16="http://schemas.microsoft.com/office/drawing/2014/main" id="{C8F5FAAF-0692-4F2D-847C-C6B8DC202705}"/>
              </a:ext>
            </a:extLst>
          </p:cNvPr>
          <p:cNvPicPr>
            <a:picLocks noChangeAspect="1"/>
          </p:cNvPicPr>
          <p:nvPr/>
        </p:nvPicPr>
        <p:blipFill>
          <a:blip r:embed="rId2"/>
          <a:stretch>
            <a:fillRect/>
          </a:stretch>
        </p:blipFill>
        <p:spPr>
          <a:xfrm>
            <a:off x="2357661" y="1414655"/>
            <a:ext cx="7476677" cy="5155822"/>
          </a:xfrm>
          <a:prstGeom prst="rect">
            <a:avLst/>
          </a:prstGeom>
        </p:spPr>
      </p:pic>
    </p:spTree>
    <p:extLst>
      <p:ext uri="{BB962C8B-B14F-4D97-AF65-F5344CB8AC3E}">
        <p14:creationId xmlns:p14="http://schemas.microsoft.com/office/powerpoint/2010/main" val="33752312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2" presetClass="entr" presetSubtype="4"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实 施 计 划</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23" name="圆角矩形 18">
            <a:extLst>
              <a:ext uri="{FF2B5EF4-FFF2-40B4-BE49-F238E27FC236}">
                <a16:creationId xmlns:a16="http://schemas.microsoft.com/office/drawing/2014/main" id="{49E49AEA-7C70-4C2C-AB02-866D278A2E8B}"/>
              </a:ext>
            </a:extLst>
          </p:cNvPr>
          <p:cNvSpPr/>
          <p:nvPr/>
        </p:nvSpPr>
        <p:spPr>
          <a:xfrm>
            <a:off x="2710328" y="829880"/>
            <a:ext cx="6771343"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itchFamily="34" charset="-122"/>
                <a:ea typeface="微软雅黑" pitchFamily="34" charset="-122"/>
              </a:rPr>
              <a:t>任 务 分 解 与 人 员 分 工 </a:t>
            </a:r>
            <a:r>
              <a:rPr lang="en-US" altLang="zh-CN" sz="3200" b="1" dirty="0">
                <a:solidFill>
                  <a:schemeClr val="bg1"/>
                </a:solidFill>
                <a:latin typeface="微软雅黑" pitchFamily="34" charset="-122"/>
                <a:ea typeface="微软雅黑" pitchFamily="34" charset="-122"/>
              </a:rPr>
              <a:t>(</a:t>
            </a:r>
            <a:r>
              <a:rPr lang="zh-CN" altLang="en-US" sz="3200" b="1" dirty="0">
                <a:solidFill>
                  <a:schemeClr val="bg1"/>
                </a:solidFill>
                <a:latin typeface="微软雅黑" pitchFamily="34" charset="-122"/>
                <a:ea typeface="微软雅黑" pitchFamily="34" charset="-122"/>
              </a:rPr>
              <a:t>甘特图</a:t>
            </a:r>
            <a:r>
              <a:rPr lang="en-US" altLang="zh-CN" sz="3200" b="1" dirty="0">
                <a:solidFill>
                  <a:schemeClr val="bg1"/>
                </a:solidFill>
                <a:latin typeface="微软雅黑" pitchFamily="34" charset="-122"/>
                <a:ea typeface="微软雅黑" pitchFamily="34" charset="-122"/>
              </a:rPr>
              <a:t>)</a:t>
            </a:r>
            <a:endParaRPr lang="zh-CN" altLang="en-US" sz="3200" b="1" dirty="0">
              <a:solidFill>
                <a:schemeClr val="bg1"/>
              </a:solidFill>
              <a:latin typeface="微软雅黑" pitchFamily="34" charset="-122"/>
              <a:ea typeface="微软雅黑" pitchFamily="34" charset="-122"/>
            </a:endParaRPr>
          </a:p>
        </p:txBody>
      </p:sp>
      <p:pic>
        <p:nvPicPr>
          <p:cNvPr id="3" name="图片 2">
            <a:extLst>
              <a:ext uri="{FF2B5EF4-FFF2-40B4-BE49-F238E27FC236}">
                <a16:creationId xmlns:a16="http://schemas.microsoft.com/office/drawing/2014/main" id="{2FD5538A-F0AF-417A-A7CE-9989D72F82AF}"/>
              </a:ext>
            </a:extLst>
          </p:cNvPr>
          <p:cNvPicPr>
            <a:picLocks noChangeAspect="1"/>
          </p:cNvPicPr>
          <p:nvPr/>
        </p:nvPicPr>
        <p:blipFill>
          <a:blip r:embed="rId2"/>
          <a:stretch>
            <a:fillRect/>
          </a:stretch>
        </p:blipFill>
        <p:spPr>
          <a:xfrm>
            <a:off x="2351104" y="1423059"/>
            <a:ext cx="7489792" cy="5189836"/>
          </a:xfrm>
          <a:prstGeom prst="rect">
            <a:avLst/>
          </a:prstGeom>
        </p:spPr>
      </p:pic>
    </p:spTree>
    <p:extLst>
      <p:ext uri="{BB962C8B-B14F-4D97-AF65-F5344CB8AC3E}">
        <p14:creationId xmlns:p14="http://schemas.microsoft.com/office/powerpoint/2010/main" val="33317588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实 施 计 划</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23" name="圆角矩形 18">
            <a:extLst>
              <a:ext uri="{FF2B5EF4-FFF2-40B4-BE49-F238E27FC236}">
                <a16:creationId xmlns:a16="http://schemas.microsoft.com/office/drawing/2014/main" id="{49E49AEA-7C70-4C2C-AB02-866D278A2E8B}"/>
              </a:ext>
            </a:extLst>
          </p:cNvPr>
          <p:cNvSpPr/>
          <p:nvPr/>
        </p:nvSpPr>
        <p:spPr>
          <a:xfrm>
            <a:off x="3275442" y="829880"/>
            <a:ext cx="5641115"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itchFamily="34" charset="-122"/>
                <a:ea typeface="微软雅黑" pitchFamily="34" charset="-122"/>
              </a:rPr>
              <a:t>计 划 里 程 碑</a:t>
            </a:r>
          </a:p>
        </p:txBody>
      </p:sp>
      <p:sp>
        <p:nvSpPr>
          <p:cNvPr id="5" name="Freeform 10">
            <a:extLst>
              <a:ext uri="{FF2B5EF4-FFF2-40B4-BE49-F238E27FC236}">
                <a16:creationId xmlns:a16="http://schemas.microsoft.com/office/drawing/2014/main" id="{AAF308D3-2042-4648-8388-1B684337312C}"/>
              </a:ext>
            </a:extLst>
          </p:cNvPr>
          <p:cNvSpPr>
            <a:spLocks/>
          </p:cNvSpPr>
          <p:nvPr/>
        </p:nvSpPr>
        <p:spPr bwMode="auto">
          <a:xfrm>
            <a:off x="5480545" y="2959065"/>
            <a:ext cx="1325254" cy="220128"/>
          </a:xfrm>
          <a:custGeom>
            <a:avLst/>
            <a:gdLst>
              <a:gd name="T0" fmla="*/ 0 w 295"/>
              <a:gd name="T1" fmla="*/ 0 h 49"/>
              <a:gd name="T2" fmla="*/ 206 w 295"/>
              <a:gd name="T3" fmla="*/ 0 h 49"/>
              <a:gd name="T4" fmla="*/ 295 w 295"/>
              <a:gd name="T5" fmla="*/ 49 h 49"/>
              <a:gd name="T6" fmla="*/ 90 w 295"/>
              <a:gd name="T7" fmla="*/ 49 h 49"/>
              <a:gd name="T8" fmla="*/ 0 w 295"/>
              <a:gd name="T9" fmla="*/ 0 h 49"/>
            </a:gdLst>
            <a:ahLst/>
            <a:cxnLst>
              <a:cxn ang="0">
                <a:pos x="T0" y="T1"/>
              </a:cxn>
              <a:cxn ang="0">
                <a:pos x="T2" y="T3"/>
              </a:cxn>
              <a:cxn ang="0">
                <a:pos x="T4" y="T5"/>
              </a:cxn>
              <a:cxn ang="0">
                <a:pos x="T6" y="T7"/>
              </a:cxn>
              <a:cxn ang="0">
                <a:pos x="T8" y="T9"/>
              </a:cxn>
            </a:cxnLst>
            <a:rect l="0" t="0" r="r" b="b"/>
            <a:pathLst>
              <a:path w="295" h="49">
                <a:moveTo>
                  <a:pt x="0" y="0"/>
                </a:moveTo>
                <a:lnTo>
                  <a:pt x="206" y="0"/>
                </a:lnTo>
                <a:lnTo>
                  <a:pt x="295" y="49"/>
                </a:lnTo>
                <a:lnTo>
                  <a:pt x="90" y="49"/>
                </a:lnTo>
                <a:lnTo>
                  <a:pt x="0" y="0"/>
                </a:lnTo>
                <a:close/>
              </a:path>
            </a:pathLst>
          </a:custGeom>
          <a:solidFill>
            <a:srgbClr val="A8CF38"/>
          </a:solid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664F4C70-EAAF-4D70-8D90-F29DCF1C5026}"/>
              </a:ext>
            </a:extLst>
          </p:cNvPr>
          <p:cNvSpPr>
            <a:spLocks/>
          </p:cNvSpPr>
          <p:nvPr/>
        </p:nvSpPr>
        <p:spPr bwMode="auto">
          <a:xfrm>
            <a:off x="5480544" y="1913719"/>
            <a:ext cx="1199467" cy="1042233"/>
          </a:xfrm>
          <a:custGeom>
            <a:avLst/>
            <a:gdLst>
              <a:gd name="T0" fmla="*/ 0 w 267"/>
              <a:gd name="T1" fmla="*/ 232 h 232"/>
              <a:gd name="T2" fmla="*/ 135 w 267"/>
              <a:gd name="T3" fmla="*/ 0 h 232"/>
              <a:gd name="T4" fmla="*/ 267 w 267"/>
              <a:gd name="T5" fmla="*/ 232 h 232"/>
              <a:gd name="T6" fmla="*/ 0 w 267"/>
              <a:gd name="T7" fmla="*/ 232 h 232"/>
            </a:gdLst>
            <a:ahLst/>
            <a:cxnLst>
              <a:cxn ang="0">
                <a:pos x="T0" y="T1"/>
              </a:cxn>
              <a:cxn ang="0">
                <a:pos x="T2" y="T3"/>
              </a:cxn>
              <a:cxn ang="0">
                <a:pos x="T4" y="T5"/>
              </a:cxn>
              <a:cxn ang="0">
                <a:pos x="T6" y="T7"/>
              </a:cxn>
            </a:cxnLst>
            <a:rect l="0" t="0" r="r" b="b"/>
            <a:pathLst>
              <a:path w="267" h="232">
                <a:moveTo>
                  <a:pt x="0" y="232"/>
                </a:moveTo>
                <a:lnTo>
                  <a:pt x="135" y="0"/>
                </a:lnTo>
                <a:lnTo>
                  <a:pt x="267" y="232"/>
                </a:lnTo>
                <a:lnTo>
                  <a:pt x="0" y="232"/>
                </a:lnTo>
                <a:close/>
              </a:path>
            </a:pathLst>
          </a:custGeom>
          <a:solidFill>
            <a:schemeClr val="accent6">
              <a:lumMod val="20000"/>
              <a:lumOff val="80000"/>
            </a:schemeClr>
          </a:solidFill>
          <a:ln w="19050">
            <a:solidFill>
              <a:schemeClr val="bg1">
                <a:lumMod val="95000"/>
              </a:schemeClr>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7" name="Freeform 7">
            <a:extLst>
              <a:ext uri="{FF2B5EF4-FFF2-40B4-BE49-F238E27FC236}">
                <a16:creationId xmlns:a16="http://schemas.microsoft.com/office/drawing/2014/main" id="{2626ACBA-82D5-4DFC-B97B-41F6C7521F73}"/>
              </a:ext>
            </a:extLst>
          </p:cNvPr>
          <p:cNvSpPr>
            <a:spLocks/>
          </p:cNvSpPr>
          <p:nvPr/>
        </p:nvSpPr>
        <p:spPr bwMode="auto">
          <a:xfrm>
            <a:off x="5067245" y="3179194"/>
            <a:ext cx="2026066" cy="489671"/>
          </a:xfrm>
          <a:custGeom>
            <a:avLst/>
            <a:gdLst>
              <a:gd name="T0" fmla="*/ 0 w 451"/>
              <a:gd name="T1" fmla="*/ 109 h 109"/>
              <a:gd name="T2" fmla="*/ 64 w 451"/>
              <a:gd name="T3" fmla="*/ 0 h 109"/>
              <a:gd name="T4" fmla="*/ 387 w 451"/>
              <a:gd name="T5" fmla="*/ 0 h 109"/>
              <a:gd name="T6" fmla="*/ 451 w 451"/>
              <a:gd name="T7" fmla="*/ 109 h 109"/>
              <a:gd name="T8" fmla="*/ 0 w 451"/>
              <a:gd name="T9" fmla="*/ 109 h 109"/>
            </a:gdLst>
            <a:ahLst/>
            <a:cxnLst>
              <a:cxn ang="0">
                <a:pos x="T0" y="T1"/>
              </a:cxn>
              <a:cxn ang="0">
                <a:pos x="T2" y="T3"/>
              </a:cxn>
              <a:cxn ang="0">
                <a:pos x="T4" y="T5"/>
              </a:cxn>
              <a:cxn ang="0">
                <a:pos x="T6" y="T7"/>
              </a:cxn>
              <a:cxn ang="0">
                <a:pos x="T8" y="T9"/>
              </a:cxn>
            </a:cxnLst>
            <a:rect l="0" t="0" r="r" b="b"/>
            <a:pathLst>
              <a:path w="451" h="109">
                <a:moveTo>
                  <a:pt x="0" y="109"/>
                </a:moveTo>
                <a:lnTo>
                  <a:pt x="64" y="0"/>
                </a:lnTo>
                <a:lnTo>
                  <a:pt x="387" y="0"/>
                </a:lnTo>
                <a:lnTo>
                  <a:pt x="451" y="109"/>
                </a:lnTo>
                <a:lnTo>
                  <a:pt x="0" y="109"/>
                </a:lnTo>
                <a:close/>
              </a:path>
            </a:pathLst>
          </a:custGeom>
          <a:gradFill flip="none" rotWithShape="1">
            <a:gsLst>
              <a:gs pos="48000">
                <a:srgbClr val="49C1AD"/>
              </a:gs>
              <a:gs pos="0">
                <a:srgbClr val="00B0F0"/>
              </a:gs>
              <a:gs pos="100000">
                <a:srgbClr val="A8CF38"/>
              </a:gs>
            </a:gsLst>
            <a:path path="circle">
              <a:fillToRect t="100000" r="100000"/>
            </a:path>
            <a:tileRect l="-100000" b="-100000"/>
          </a:gradFill>
          <a:ln w="19050">
            <a:no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1" dirty="0">
              <a:solidFill>
                <a:prstClr val="white"/>
              </a:solidFill>
              <a:latin typeface="微软雅黑" pitchFamily="34" charset="-122"/>
              <a:ea typeface="微软雅黑" pitchFamily="34" charset="-122"/>
            </a:endParaRPr>
          </a:p>
        </p:txBody>
      </p:sp>
      <p:sp>
        <p:nvSpPr>
          <p:cNvPr id="8" name="Freeform 8">
            <a:extLst>
              <a:ext uri="{FF2B5EF4-FFF2-40B4-BE49-F238E27FC236}">
                <a16:creationId xmlns:a16="http://schemas.microsoft.com/office/drawing/2014/main" id="{820491A2-2778-48FF-ADAD-067263550C38}"/>
              </a:ext>
            </a:extLst>
          </p:cNvPr>
          <p:cNvSpPr>
            <a:spLocks/>
          </p:cNvSpPr>
          <p:nvPr/>
        </p:nvSpPr>
        <p:spPr bwMode="auto">
          <a:xfrm>
            <a:off x="4662931" y="3893481"/>
            <a:ext cx="2843679" cy="485178"/>
          </a:xfrm>
          <a:custGeom>
            <a:avLst/>
            <a:gdLst>
              <a:gd name="T0" fmla="*/ 0 w 633"/>
              <a:gd name="T1" fmla="*/ 108 h 108"/>
              <a:gd name="T2" fmla="*/ 62 w 633"/>
              <a:gd name="T3" fmla="*/ 0 h 108"/>
              <a:gd name="T4" fmla="*/ 570 w 633"/>
              <a:gd name="T5" fmla="*/ 0 h 108"/>
              <a:gd name="T6" fmla="*/ 633 w 633"/>
              <a:gd name="T7" fmla="*/ 108 h 108"/>
              <a:gd name="T8" fmla="*/ 0 w 633"/>
              <a:gd name="T9" fmla="*/ 108 h 108"/>
            </a:gdLst>
            <a:ahLst/>
            <a:cxnLst>
              <a:cxn ang="0">
                <a:pos x="T0" y="T1"/>
              </a:cxn>
              <a:cxn ang="0">
                <a:pos x="T2" y="T3"/>
              </a:cxn>
              <a:cxn ang="0">
                <a:pos x="T4" y="T5"/>
              </a:cxn>
              <a:cxn ang="0">
                <a:pos x="T6" y="T7"/>
              </a:cxn>
              <a:cxn ang="0">
                <a:pos x="T8" y="T9"/>
              </a:cxn>
            </a:cxnLst>
            <a:rect l="0" t="0" r="r" b="b"/>
            <a:pathLst>
              <a:path w="633" h="108">
                <a:moveTo>
                  <a:pt x="0" y="108"/>
                </a:moveTo>
                <a:lnTo>
                  <a:pt x="62" y="0"/>
                </a:lnTo>
                <a:lnTo>
                  <a:pt x="570" y="0"/>
                </a:lnTo>
                <a:lnTo>
                  <a:pt x="633" y="108"/>
                </a:lnTo>
                <a:lnTo>
                  <a:pt x="0" y="108"/>
                </a:lnTo>
                <a:close/>
              </a:path>
            </a:pathLst>
          </a:custGeom>
          <a:solidFill>
            <a:schemeClr val="accent6">
              <a:lumMod val="60000"/>
              <a:lumOff val="40000"/>
            </a:schemeClr>
          </a:solidFill>
          <a:ln w="19050">
            <a:solidFill>
              <a:schemeClr val="bg1">
                <a:lumMod val="95000"/>
              </a:schemeClr>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1" dirty="0">
              <a:solidFill>
                <a:schemeClr val="tx1">
                  <a:lumMod val="65000"/>
                  <a:lumOff val="35000"/>
                </a:schemeClr>
              </a:solidFill>
              <a:latin typeface="HelveticaNeueLT Pro 67 MdCn" pitchFamily="34" charset="0"/>
              <a:ea typeface="微软雅黑" pitchFamily="34" charset="-122"/>
            </a:endParaRPr>
          </a:p>
        </p:txBody>
      </p:sp>
      <p:sp>
        <p:nvSpPr>
          <p:cNvPr id="9" name="Freeform 9">
            <a:extLst>
              <a:ext uri="{FF2B5EF4-FFF2-40B4-BE49-F238E27FC236}">
                <a16:creationId xmlns:a16="http://schemas.microsoft.com/office/drawing/2014/main" id="{635565F2-D6BF-4B85-8FA2-A8733614A28C}"/>
              </a:ext>
            </a:extLst>
          </p:cNvPr>
          <p:cNvSpPr>
            <a:spLocks/>
          </p:cNvSpPr>
          <p:nvPr/>
        </p:nvSpPr>
        <p:spPr bwMode="auto">
          <a:xfrm>
            <a:off x="4038488" y="4603278"/>
            <a:ext cx="4097053" cy="862538"/>
          </a:xfrm>
          <a:custGeom>
            <a:avLst/>
            <a:gdLst>
              <a:gd name="T0" fmla="*/ 0 w 912"/>
              <a:gd name="T1" fmla="*/ 192 h 192"/>
              <a:gd name="T2" fmla="*/ 111 w 912"/>
              <a:gd name="T3" fmla="*/ 0 h 192"/>
              <a:gd name="T4" fmla="*/ 801 w 912"/>
              <a:gd name="T5" fmla="*/ 0 h 192"/>
              <a:gd name="T6" fmla="*/ 912 w 912"/>
              <a:gd name="T7" fmla="*/ 192 h 192"/>
              <a:gd name="T8" fmla="*/ 0 w 912"/>
              <a:gd name="T9" fmla="*/ 192 h 192"/>
            </a:gdLst>
            <a:ahLst/>
            <a:cxnLst>
              <a:cxn ang="0">
                <a:pos x="T0" y="T1"/>
              </a:cxn>
              <a:cxn ang="0">
                <a:pos x="T2" y="T3"/>
              </a:cxn>
              <a:cxn ang="0">
                <a:pos x="T4" y="T5"/>
              </a:cxn>
              <a:cxn ang="0">
                <a:pos x="T6" y="T7"/>
              </a:cxn>
              <a:cxn ang="0">
                <a:pos x="T8" y="T9"/>
              </a:cxn>
            </a:cxnLst>
            <a:rect l="0" t="0" r="r" b="b"/>
            <a:pathLst>
              <a:path w="912" h="192">
                <a:moveTo>
                  <a:pt x="0" y="192"/>
                </a:moveTo>
                <a:lnTo>
                  <a:pt x="111" y="0"/>
                </a:lnTo>
                <a:lnTo>
                  <a:pt x="801" y="0"/>
                </a:lnTo>
                <a:lnTo>
                  <a:pt x="912" y="192"/>
                </a:lnTo>
                <a:lnTo>
                  <a:pt x="0" y="192"/>
                </a:lnTo>
                <a:close/>
              </a:path>
            </a:pathLst>
          </a:custGeom>
          <a:gradFill flip="none" rotWithShape="1">
            <a:gsLst>
              <a:gs pos="48000">
                <a:srgbClr val="49C1AD"/>
              </a:gs>
              <a:gs pos="0">
                <a:srgbClr val="00B0F0"/>
              </a:gs>
              <a:gs pos="100000">
                <a:srgbClr val="A8CF38"/>
              </a:gs>
            </a:gsLst>
            <a:path path="circle">
              <a:fillToRect t="100000" r="100000"/>
            </a:path>
            <a:tileRect l="-100000" b="-100000"/>
          </a:gradFill>
          <a:ln w="19050">
            <a:no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1" dirty="0">
              <a:solidFill>
                <a:schemeClr val="bg1"/>
              </a:solidFill>
              <a:latin typeface="HelveticaNeueLT Pro 67 MdCn" pitchFamily="34" charset="0"/>
              <a:ea typeface="微软雅黑" pitchFamily="34" charset="-122"/>
            </a:endParaRPr>
          </a:p>
        </p:txBody>
      </p:sp>
      <p:sp>
        <p:nvSpPr>
          <p:cNvPr id="10" name="Freeform 11">
            <a:extLst>
              <a:ext uri="{FF2B5EF4-FFF2-40B4-BE49-F238E27FC236}">
                <a16:creationId xmlns:a16="http://schemas.microsoft.com/office/drawing/2014/main" id="{447677B2-A884-476E-8F65-84D65F20A2FB}"/>
              </a:ext>
            </a:extLst>
          </p:cNvPr>
          <p:cNvSpPr>
            <a:spLocks/>
          </p:cNvSpPr>
          <p:nvPr/>
        </p:nvSpPr>
        <p:spPr bwMode="auto">
          <a:xfrm>
            <a:off x="5067245" y="3668862"/>
            <a:ext cx="2156344" cy="224619"/>
          </a:xfrm>
          <a:custGeom>
            <a:avLst/>
            <a:gdLst>
              <a:gd name="T0" fmla="*/ 0 w 480"/>
              <a:gd name="T1" fmla="*/ 0 h 50"/>
              <a:gd name="T2" fmla="*/ 333 w 480"/>
              <a:gd name="T3" fmla="*/ 0 h 50"/>
              <a:gd name="T4" fmla="*/ 480 w 480"/>
              <a:gd name="T5" fmla="*/ 50 h 50"/>
              <a:gd name="T6" fmla="*/ 146 w 480"/>
              <a:gd name="T7" fmla="*/ 50 h 50"/>
              <a:gd name="T8" fmla="*/ 0 w 480"/>
              <a:gd name="T9" fmla="*/ 0 h 50"/>
            </a:gdLst>
            <a:ahLst/>
            <a:cxnLst>
              <a:cxn ang="0">
                <a:pos x="T0" y="T1"/>
              </a:cxn>
              <a:cxn ang="0">
                <a:pos x="T2" y="T3"/>
              </a:cxn>
              <a:cxn ang="0">
                <a:pos x="T4" y="T5"/>
              </a:cxn>
              <a:cxn ang="0">
                <a:pos x="T6" y="T7"/>
              </a:cxn>
              <a:cxn ang="0">
                <a:pos x="T8" y="T9"/>
              </a:cxn>
            </a:cxnLst>
            <a:rect l="0" t="0" r="r" b="b"/>
            <a:pathLst>
              <a:path w="480" h="50">
                <a:moveTo>
                  <a:pt x="0" y="0"/>
                </a:moveTo>
                <a:lnTo>
                  <a:pt x="333" y="0"/>
                </a:lnTo>
                <a:lnTo>
                  <a:pt x="480" y="50"/>
                </a:lnTo>
                <a:lnTo>
                  <a:pt x="146" y="50"/>
                </a:lnTo>
                <a:lnTo>
                  <a:pt x="0" y="0"/>
                </a:lnTo>
                <a:close/>
              </a:path>
            </a:pathLst>
          </a:custGeom>
          <a:solidFill>
            <a:srgbClr val="A8CF38"/>
          </a:solid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2">
            <a:extLst>
              <a:ext uri="{FF2B5EF4-FFF2-40B4-BE49-F238E27FC236}">
                <a16:creationId xmlns:a16="http://schemas.microsoft.com/office/drawing/2014/main" id="{EC218333-FEF0-4DC5-8F98-070F984DE7CC}"/>
              </a:ext>
            </a:extLst>
          </p:cNvPr>
          <p:cNvSpPr>
            <a:spLocks/>
          </p:cNvSpPr>
          <p:nvPr/>
        </p:nvSpPr>
        <p:spPr bwMode="auto">
          <a:xfrm>
            <a:off x="4662931" y="4378659"/>
            <a:ext cx="2973957" cy="224619"/>
          </a:xfrm>
          <a:custGeom>
            <a:avLst/>
            <a:gdLst>
              <a:gd name="T0" fmla="*/ 0 w 662"/>
              <a:gd name="T1" fmla="*/ 0 h 50"/>
              <a:gd name="T2" fmla="*/ 461 w 662"/>
              <a:gd name="T3" fmla="*/ 0 h 50"/>
              <a:gd name="T4" fmla="*/ 662 w 662"/>
              <a:gd name="T5" fmla="*/ 50 h 50"/>
              <a:gd name="T6" fmla="*/ 201 w 662"/>
              <a:gd name="T7" fmla="*/ 50 h 50"/>
              <a:gd name="T8" fmla="*/ 0 w 662"/>
              <a:gd name="T9" fmla="*/ 0 h 50"/>
            </a:gdLst>
            <a:ahLst/>
            <a:cxnLst>
              <a:cxn ang="0">
                <a:pos x="T0" y="T1"/>
              </a:cxn>
              <a:cxn ang="0">
                <a:pos x="T2" y="T3"/>
              </a:cxn>
              <a:cxn ang="0">
                <a:pos x="T4" y="T5"/>
              </a:cxn>
              <a:cxn ang="0">
                <a:pos x="T6" y="T7"/>
              </a:cxn>
              <a:cxn ang="0">
                <a:pos x="T8" y="T9"/>
              </a:cxn>
            </a:cxnLst>
            <a:rect l="0" t="0" r="r" b="b"/>
            <a:pathLst>
              <a:path w="662" h="50">
                <a:moveTo>
                  <a:pt x="0" y="0"/>
                </a:moveTo>
                <a:lnTo>
                  <a:pt x="461" y="0"/>
                </a:lnTo>
                <a:lnTo>
                  <a:pt x="662" y="50"/>
                </a:lnTo>
                <a:lnTo>
                  <a:pt x="201" y="50"/>
                </a:lnTo>
                <a:lnTo>
                  <a:pt x="0" y="0"/>
                </a:lnTo>
                <a:close/>
              </a:path>
            </a:pathLst>
          </a:custGeom>
          <a:solidFill>
            <a:srgbClr val="A8CF38"/>
          </a:solid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 name="文本框 1">
            <a:extLst>
              <a:ext uri="{FF2B5EF4-FFF2-40B4-BE49-F238E27FC236}">
                <a16:creationId xmlns:a16="http://schemas.microsoft.com/office/drawing/2014/main" id="{005C93FE-A8E2-4A6F-B06F-5C70C60EFFB4}"/>
              </a:ext>
            </a:extLst>
          </p:cNvPr>
          <p:cNvSpPr txBox="1"/>
          <p:nvPr/>
        </p:nvSpPr>
        <p:spPr>
          <a:xfrm>
            <a:off x="195165" y="1414655"/>
            <a:ext cx="4287428" cy="4437753"/>
          </a:xfrm>
          <a:prstGeom prst="rect">
            <a:avLst/>
          </a:prstGeom>
          <a:noFill/>
        </p:spPr>
        <p:txBody>
          <a:bodyPr wrap="square" rtlCol="0">
            <a:spAutoFit/>
          </a:bodyPr>
          <a:lstStyle/>
          <a:p>
            <a:pPr>
              <a:lnSpc>
                <a:spcPct val="150000"/>
              </a:lnSpc>
            </a:pPr>
            <a:r>
              <a:rPr lang="en-US" altLang="zh-CN" sz="2400" b="1" dirty="0">
                <a:latin typeface="宋体" panose="02010600030101010101" pitchFamily="2" charset="-122"/>
                <a:ea typeface="宋体" panose="02010600030101010101" pitchFamily="2" charset="-122"/>
              </a:rPr>
              <a:t>10.10  </a:t>
            </a:r>
            <a:r>
              <a:rPr lang="zh-CN" altLang="en-US" sz="2400" b="1" dirty="0">
                <a:latin typeface="宋体" panose="02010600030101010101" pitchFamily="2" charset="-122"/>
                <a:ea typeface="宋体" panose="02010600030101010101" pitchFamily="2" charset="-122"/>
              </a:rPr>
              <a:t>课程作业选择；</a:t>
            </a: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a:latin typeface="宋体" panose="02010600030101010101" pitchFamily="2" charset="-122"/>
                <a:ea typeface="宋体" panose="02010600030101010101" pitchFamily="2" charset="-122"/>
              </a:rPr>
              <a:t>10.16  </a:t>
            </a:r>
            <a:r>
              <a:rPr lang="zh-CN" altLang="en-US" sz="2400" b="1" dirty="0">
                <a:latin typeface="宋体" panose="02010600030101010101" pitchFamily="2" charset="-122"/>
                <a:ea typeface="宋体" panose="02010600030101010101" pitchFamily="2" charset="-122"/>
              </a:rPr>
              <a:t>项目提出和介绍；</a:t>
            </a: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a:latin typeface="宋体" panose="02010600030101010101" pitchFamily="2" charset="-122"/>
                <a:ea typeface="宋体" panose="02010600030101010101" pitchFamily="2" charset="-122"/>
              </a:rPr>
              <a:t>10.22  </a:t>
            </a:r>
            <a:r>
              <a:rPr lang="zh-CN" altLang="en-US" sz="2400" b="1" dirty="0">
                <a:latin typeface="宋体" panose="02010600030101010101" pitchFamily="2" charset="-122"/>
                <a:ea typeface="宋体" panose="02010600030101010101" pitchFamily="2" charset="-122"/>
              </a:rPr>
              <a:t>项目计划；</a:t>
            </a: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a:latin typeface="宋体" panose="02010600030101010101" pitchFamily="2" charset="-122"/>
                <a:ea typeface="宋体" panose="02010600030101010101" pitchFamily="2" charset="-122"/>
              </a:rPr>
              <a:t>10.29  </a:t>
            </a:r>
            <a:r>
              <a:rPr lang="zh-CN" altLang="en-US" sz="2400" b="1" dirty="0">
                <a:latin typeface="宋体" panose="02010600030101010101" pitchFamily="2" charset="-122"/>
                <a:ea typeface="宋体" panose="02010600030101010101" pitchFamily="2" charset="-122"/>
              </a:rPr>
              <a:t>项目计划修订；</a:t>
            </a: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a:latin typeface="宋体" panose="02010600030101010101" pitchFamily="2" charset="-122"/>
                <a:ea typeface="宋体" panose="02010600030101010101" pitchFamily="2" charset="-122"/>
              </a:rPr>
              <a:t>11.6   </a:t>
            </a:r>
            <a:r>
              <a:rPr lang="zh-CN" altLang="en-US" sz="2400" b="1" dirty="0">
                <a:latin typeface="宋体" panose="02010600030101010101" pitchFamily="2" charset="-122"/>
                <a:ea typeface="宋体" panose="02010600030101010101" pitchFamily="2" charset="-122"/>
              </a:rPr>
              <a:t>可行性分析报告；</a:t>
            </a: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a:latin typeface="宋体" panose="02010600030101010101" pitchFamily="2" charset="-122"/>
                <a:ea typeface="宋体" panose="02010600030101010101" pitchFamily="2" charset="-122"/>
              </a:rPr>
              <a:t>11.12  </a:t>
            </a:r>
            <a:r>
              <a:rPr lang="zh-CN" altLang="en-US" sz="2400" b="1" dirty="0">
                <a:latin typeface="宋体" panose="02010600030101010101" pitchFamily="2" charset="-122"/>
                <a:ea typeface="宋体" panose="02010600030101010101" pitchFamily="2" charset="-122"/>
              </a:rPr>
              <a:t>需求分析报告（</a:t>
            </a:r>
            <a:r>
              <a:rPr lang="en-US" altLang="zh-CN" sz="2400" b="1" dirty="0">
                <a:latin typeface="宋体" panose="02010600030101010101" pitchFamily="2" charset="-122"/>
                <a:ea typeface="宋体" panose="02010600030101010101" pitchFamily="2" charset="-122"/>
              </a:rPr>
              <a:t>SRS</a:t>
            </a:r>
            <a:r>
              <a:rPr lang="zh-CN" altLang="en-US" sz="2400" b="1" dirty="0">
                <a:latin typeface="宋体" panose="02010600030101010101" pitchFamily="2" charset="-122"/>
                <a:ea typeface="宋体" panose="02010600030101010101" pitchFamily="2" charset="-122"/>
              </a:rPr>
              <a:t>）</a:t>
            </a: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a:latin typeface="宋体" panose="02010600030101010101" pitchFamily="2" charset="-122"/>
                <a:ea typeface="宋体" panose="02010600030101010101" pitchFamily="2" charset="-122"/>
              </a:rPr>
              <a:t>11.19  </a:t>
            </a:r>
            <a:r>
              <a:rPr lang="zh-CN" altLang="en-US" sz="2400" b="1" dirty="0">
                <a:latin typeface="宋体" panose="02010600030101010101" pitchFamily="2" charset="-122"/>
                <a:ea typeface="宋体" panose="02010600030101010101" pitchFamily="2" charset="-122"/>
              </a:rPr>
              <a:t>需求分析报告（</a:t>
            </a:r>
            <a:r>
              <a:rPr lang="en-US" altLang="zh-CN" sz="2400" b="1" dirty="0">
                <a:latin typeface="宋体" panose="02010600030101010101" pitchFamily="2" charset="-122"/>
                <a:ea typeface="宋体" panose="02010600030101010101" pitchFamily="2" charset="-122"/>
              </a:rPr>
              <a:t>SRS</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修订；</a:t>
            </a:r>
            <a:endParaRPr lang="en-US" altLang="zh-CN" sz="2400" b="1" dirty="0">
              <a:latin typeface="宋体" panose="02010600030101010101" pitchFamily="2" charset="-122"/>
              <a:ea typeface="宋体" panose="02010600030101010101" pitchFamily="2" charset="-122"/>
            </a:endParaRPr>
          </a:p>
        </p:txBody>
      </p:sp>
      <p:sp>
        <p:nvSpPr>
          <p:cNvPr id="3" name="文本框 2">
            <a:extLst>
              <a:ext uri="{FF2B5EF4-FFF2-40B4-BE49-F238E27FC236}">
                <a16:creationId xmlns:a16="http://schemas.microsoft.com/office/drawing/2014/main" id="{4094B761-AE69-4016-AA08-46AC807AA920}"/>
              </a:ext>
            </a:extLst>
          </p:cNvPr>
          <p:cNvSpPr txBox="1"/>
          <p:nvPr/>
        </p:nvSpPr>
        <p:spPr>
          <a:xfrm>
            <a:off x="8041202" y="1414655"/>
            <a:ext cx="4070992" cy="4437753"/>
          </a:xfrm>
          <a:prstGeom prst="rect">
            <a:avLst/>
          </a:prstGeom>
          <a:noFill/>
        </p:spPr>
        <p:txBody>
          <a:bodyPr wrap="square" rtlCol="0">
            <a:spAutoFit/>
          </a:bodyPr>
          <a:lstStyle/>
          <a:p>
            <a:pPr>
              <a:lnSpc>
                <a:spcPct val="150000"/>
              </a:lnSpc>
            </a:pPr>
            <a:r>
              <a:rPr lang="en-US" altLang="zh-CN" sz="2400" b="1" dirty="0">
                <a:latin typeface="宋体" panose="02010600030101010101" pitchFamily="2" charset="-122"/>
                <a:ea typeface="宋体" panose="02010600030101010101" pitchFamily="2" charset="-122"/>
              </a:rPr>
              <a:t>11.26  </a:t>
            </a:r>
            <a:r>
              <a:rPr lang="zh-CN" altLang="en-US" sz="2400" b="1" dirty="0">
                <a:latin typeface="宋体" panose="02010600030101010101" pitchFamily="2" charset="-122"/>
                <a:ea typeface="宋体" panose="02010600030101010101" pitchFamily="2" charset="-122"/>
              </a:rPr>
              <a:t>总体设计报告；</a:t>
            </a: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a:latin typeface="宋体" panose="02010600030101010101" pitchFamily="2" charset="-122"/>
                <a:ea typeface="宋体" panose="02010600030101010101" pitchFamily="2" charset="-122"/>
              </a:rPr>
              <a:t>12.3   </a:t>
            </a:r>
            <a:r>
              <a:rPr lang="zh-CN" altLang="en-US" sz="2400" b="1" dirty="0">
                <a:latin typeface="宋体" panose="02010600030101010101" pitchFamily="2" charset="-122"/>
                <a:ea typeface="宋体" panose="02010600030101010101" pitchFamily="2" charset="-122"/>
              </a:rPr>
              <a:t>详细设计报告；</a:t>
            </a: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a:latin typeface="宋体" panose="02010600030101010101" pitchFamily="2" charset="-122"/>
                <a:ea typeface="宋体" panose="02010600030101010101" pitchFamily="2" charset="-122"/>
              </a:rPr>
              <a:t>12.10  </a:t>
            </a:r>
            <a:r>
              <a:rPr lang="zh-CN" altLang="en-US" sz="2400" b="1" dirty="0">
                <a:latin typeface="宋体" panose="02010600030101010101" pitchFamily="2" charset="-122"/>
                <a:ea typeface="宋体" panose="02010600030101010101" pitchFamily="2" charset="-122"/>
              </a:rPr>
              <a:t>总体设计和详细设计</a:t>
            </a: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修订；</a:t>
            </a: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a:latin typeface="宋体" panose="02010600030101010101" pitchFamily="2" charset="-122"/>
                <a:ea typeface="宋体" panose="02010600030101010101" pitchFamily="2" charset="-122"/>
              </a:rPr>
              <a:t>12.17  </a:t>
            </a:r>
            <a:r>
              <a:rPr lang="zh-CN" altLang="en-US" sz="2400" b="1" dirty="0">
                <a:latin typeface="宋体" panose="02010600030101010101" pitchFamily="2" charset="-122"/>
                <a:ea typeface="宋体" panose="02010600030101010101" pitchFamily="2" charset="-122"/>
              </a:rPr>
              <a:t>代码清单和测试用例；</a:t>
            </a: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a:latin typeface="宋体" panose="02010600030101010101" pitchFamily="2" charset="-122"/>
                <a:ea typeface="宋体" panose="02010600030101010101" pitchFamily="2" charset="-122"/>
              </a:rPr>
              <a:t>12.24  </a:t>
            </a:r>
            <a:r>
              <a:rPr lang="zh-CN" altLang="en-US" sz="2400" b="1" dirty="0">
                <a:latin typeface="宋体" panose="02010600030101010101" pitchFamily="2" charset="-122"/>
                <a:ea typeface="宋体" panose="02010600030101010101" pitchFamily="2" charset="-122"/>
              </a:rPr>
              <a:t>系统测试报告；</a:t>
            </a: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a:latin typeface="宋体" panose="02010600030101010101" pitchFamily="2" charset="-122"/>
                <a:ea typeface="宋体" panose="02010600030101010101" pitchFamily="2" charset="-122"/>
              </a:rPr>
              <a:t>12.31  </a:t>
            </a:r>
            <a:r>
              <a:rPr lang="zh-CN" altLang="en-US" sz="2400" b="1" dirty="0">
                <a:latin typeface="宋体" panose="02010600030101010101" pitchFamily="2" charset="-122"/>
                <a:ea typeface="宋体" panose="02010600030101010101" pitchFamily="2" charset="-122"/>
              </a:rPr>
              <a:t>测试报告修订；</a:t>
            </a: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a:latin typeface="宋体" panose="02010600030101010101" pitchFamily="2" charset="-122"/>
                <a:ea typeface="宋体" panose="02010600030101010101" pitchFamily="2" charset="-122"/>
              </a:rPr>
              <a:t>1.14   </a:t>
            </a:r>
            <a:r>
              <a:rPr lang="zh-CN" altLang="en-US" sz="2400" b="1" dirty="0">
                <a:latin typeface="宋体" panose="02010600030101010101" pitchFamily="2" charset="-122"/>
                <a:ea typeface="宋体" panose="02010600030101010101" pitchFamily="2" charset="-122"/>
              </a:rPr>
              <a:t>项目总结报告；</a:t>
            </a:r>
            <a:endParaRPr lang="en-US" altLang="zh-CN" sz="24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2089911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300"/>
                                        <p:tgtEl>
                                          <p:spTgt spid="9"/>
                                        </p:tgtEl>
                                      </p:cBhvr>
                                    </p:animEffect>
                                  </p:childTnLst>
                                </p:cTn>
                              </p:par>
                            </p:childTnLst>
                          </p:cTn>
                        </p:par>
                        <p:par>
                          <p:cTn id="20" fill="hold">
                            <p:stCondLst>
                              <p:cond delay="1300"/>
                            </p:stCondLst>
                            <p:childTnLst>
                              <p:par>
                                <p:cTn id="21" presetID="22" presetClass="entr" presetSubtype="2"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right)">
                                      <p:cBhvr>
                                        <p:cTn id="23" dur="300"/>
                                        <p:tgtEl>
                                          <p:spTgt spid="11"/>
                                        </p:tgtEl>
                                      </p:cBhvr>
                                    </p:animEffect>
                                  </p:childTnLst>
                                </p:cTn>
                              </p:par>
                            </p:childTnLst>
                          </p:cTn>
                        </p:par>
                        <p:par>
                          <p:cTn id="24" fill="hold">
                            <p:stCondLst>
                              <p:cond delay="1600"/>
                            </p:stCondLst>
                            <p:childTnLst>
                              <p:par>
                                <p:cTn id="25" presetID="22" presetClass="entr" presetSubtype="8"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300"/>
                                        <p:tgtEl>
                                          <p:spTgt spid="8"/>
                                        </p:tgtEl>
                                      </p:cBhvr>
                                    </p:animEffect>
                                  </p:childTnLst>
                                </p:cTn>
                              </p:par>
                            </p:childTnLst>
                          </p:cTn>
                        </p:par>
                        <p:par>
                          <p:cTn id="28" fill="hold">
                            <p:stCondLst>
                              <p:cond delay="1900"/>
                            </p:stCondLst>
                            <p:childTnLst>
                              <p:par>
                                <p:cTn id="29" presetID="22" presetClass="entr" presetSubtype="2"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300"/>
                                        <p:tgtEl>
                                          <p:spTgt spid="10"/>
                                        </p:tgtEl>
                                      </p:cBhvr>
                                    </p:animEffect>
                                  </p:childTnLst>
                                </p:cTn>
                              </p:par>
                            </p:childTnLst>
                          </p:cTn>
                        </p:par>
                        <p:par>
                          <p:cTn id="32" fill="hold">
                            <p:stCondLst>
                              <p:cond delay="2200"/>
                            </p:stCondLst>
                            <p:childTnLst>
                              <p:par>
                                <p:cTn id="33" presetID="22" presetClass="entr" presetSubtype="8"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300"/>
                                        <p:tgtEl>
                                          <p:spTgt spid="7"/>
                                        </p:tgtEl>
                                      </p:cBhvr>
                                    </p:animEffect>
                                  </p:childTnLst>
                                </p:cTn>
                              </p:par>
                            </p:childTnLst>
                          </p:cTn>
                        </p:par>
                        <p:par>
                          <p:cTn id="36" fill="hold">
                            <p:stCondLst>
                              <p:cond delay="2500"/>
                            </p:stCondLst>
                            <p:childTnLst>
                              <p:par>
                                <p:cTn id="37" presetID="22" presetClass="entr" presetSubtype="2"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right)">
                                      <p:cBhvr>
                                        <p:cTn id="39" dur="300"/>
                                        <p:tgtEl>
                                          <p:spTgt spid="5"/>
                                        </p:tgtEl>
                                      </p:cBhvr>
                                    </p:animEffect>
                                  </p:childTnLst>
                                </p:cTn>
                              </p:par>
                            </p:childTnLst>
                          </p:cTn>
                        </p:par>
                        <p:par>
                          <p:cTn id="40" fill="hold">
                            <p:stCondLst>
                              <p:cond delay="2800"/>
                            </p:stCondLst>
                            <p:childTnLst>
                              <p:par>
                                <p:cTn id="41" presetID="22" presetClass="entr" presetSubtype="4"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down)">
                                      <p:cBhvr>
                                        <p:cTn id="43" dur="300"/>
                                        <p:tgtEl>
                                          <p:spTgt spid="6"/>
                                        </p:tgtEl>
                                      </p:cBhvr>
                                    </p:animEffect>
                                  </p:childTnLst>
                                </p:cTn>
                              </p:par>
                              <p:par>
                                <p:cTn id="44" presetID="42" presetClass="entr" presetSubtype="0" fill="hold" grpId="0" nodeType="with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1000"/>
                                        <p:tgtEl>
                                          <p:spTgt spid="2"/>
                                        </p:tgtEl>
                                      </p:cBhvr>
                                    </p:animEffect>
                                    <p:anim calcmode="lin" valueType="num">
                                      <p:cBhvr>
                                        <p:cTn id="47" dur="1000" fill="hold"/>
                                        <p:tgtEl>
                                          <p:spTgt spid="2"/>
                                        </p:tgtEl>
                                        <p:attrNameLst>
                                          <p:attrName>ppt_x</p:attrName>
                                        </p:attrNameLst>
                                      </p:cBhvr>
                                      <p:tavLst>
                                        <p:tav tm="0">
                                          <p:val>
                                            <p:strVal val="#ppt_x"/>
                                          </p:val>
                                        </p:tav>
                                        <p:tav tm="100000">
                                          <p:val>
                                            <p:strVal val="#ppt_x"/>
                                          </p:val>
                                        </p:tav>
                                      </p:tavLst>
                                    </p:anim>
                                    <p:anim calcmode="lin" valueType="num">
                                      <p:cBhvr>
                                        <p:cTn id="48" dur="1000" fill="hold"/>
                                        <p:tgtEl>
                                          <p:spTgt spid="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1000"/>
                                        <p:tgtEl>
                                          <p:spTgt spid="3"/>
                                        </p:tgtEl>
                                      </p:cBhvr>
                                    </p:animEffect>
                                    <p:anim calcmode="lin" valueType="num">
                                      <p:cBhvr>
                                        <p:cTn id="52" dur="1000" fill="hold"/>
                                        <p:tgtEl>
                                          <p:spTgt spid="3"/>
                                        </p:tgtEl>
                                        <p:attrNameLst>
                                          <p:attrName>ppt_x</p:attrName>
                                        </p:attrNameLst>
                                      </p:cBhvr>
                                      <p:tavLst>
                                        <p:tav tm="0">
                                          <p:val>
                                            <p:strVal val="#ppt_x"/>
                                          </p:val>
                                        </p:tav>
                                        <p:tav tm="100000">
                                          <p:val>
                                            <p:strVal val="#ppt_x"/>
                                          </p:val>
                                        </p:tav>
                                      </p:tavLst>
                                    </p:anim>
                                    <p:anim calcmode="lin" valueType="num">
                                      <p:cBhvr>
                                        <p:cTn id="5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5" grpId="0" animBg="1"/>
      <p:bldP spid="6" grpId="0" animBg="1"/>
      <p:bldP spid="7" grpId="0" animBg="1"/>
      <p:bldP spid="8" grpId="0" animBg="1"/>
      <p:bldP spid="9" grpId="0" animBg="1"/>
      <p:bldP spid="10" grpId="0" animBg="1"/>
      <p:bldP spid="11" grpId="0" animBg="1"/>
      <p:bldP spid="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实 施 计 划</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23" name="圆角矩形 18">
            <a:extLst>
              <a:ext uri="{FF2B5EF4-FFF2-40B4-BE49-F238E27FC236}">
                <a16:creationId xmlns:a16="http://schemas.microsoft.com/office/drawing/2014/main" id="{49E49AEA-7C70-4C2C-AB02-866D278A2E8B}"/>
              </a:ext>
            </a:extLst>
          </p:cNvPr>
          <p:cNvSpPr/>
          <p:nvPr/>
        </p:nvSpPr>
        <p:spPr>
          <a:xfrm>
            <a:off x="3275442" y="829880"/>
            <a:ext cx="5641115"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itchFamily="34" charset="-122"/>
                <a:ea typeface="微软雅黑" pitchFamily="34" charset="-122"/>
              </a:rPr>
              <a:t>时 薪 及 项 目 预 算</a:t>
            </a:r>
          </a:p>
        </p:txBody>
      </p:sp>
      <p:pic>
        <p:nvPicPr>
          <p:cNvPr id="2" name="Picture 2" descr="D:\desktop\JIANTOU .png">
            <a:extLst>
              <a:ext uri="{FF2B5EF4-FFF2-40B4-BE49-F238E27FC236}">
                <a16:creationId xmlns:a16="http://schemas.microsoft.com/office/drawing/2014/main" id="{38473A20-2EE0-4684-928F-7248772489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5981" y="995426"/>
            <a:ext cx="2611665" cy="230305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D5C5CCA7-85F4-4FAC-B750-A8C57C4C5754}"/>
              </a:ext>
            </a:extLst>
          </p:cNvPr>
          <p:cNvPicPr>
            <a:picLocks noChangeAspect="1"/>
          </p:cNvPicPr>
          <p:nvPr/>
        </p:nvPicPr>
        <p:blipFill rotWithShape="1">
          <a:blip r:embed="rId3"/>
          <a:srcRect l="1118"/>
          <a:stretch/>
        </p:blipFill>
        <p:spPr>
          <a:xfrm>
            <a:off x="384857" y="2328422"/>
            <a:ext cx="9925523" cy="2908380"/>
          </a:xfrm>
          <a:prstGeom prst="rect">
            <a:avLst/>
          </a:prstGeom>
        </p:spPr>
      </p:pic>
    </p:spTree>
    <p:extLst>
      <p:ext uri="{BB962C8B-B14F-4D97-AF65-F5344CB8AC3E}">
        <p14:creationId xmlns:p14="http://schemas.microsoft.com/office/powerpoint/2010/main" val="329586034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实 施 计 划</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23" name="圆角矩形 18">
            <a:extLst>
              <a:ext uri="{FF2B5EF4-FFF2-40B4-BE49-F238E27FC236}">
                <a16:creationId xmlns:a16="http://schemas.microsoft.com/office/drawing/2014/main" id="{49E49AEA-7C70-4C2C-AB02-866D278A2E8B}"/>
              </a:ext>
            </a:extLst>
          </p:cNvPr>
          <p:cNvSpPr/>
          <p:nvPr/>
        </p:nvSpPr>
        <p:spPr>
          <a:xfrm>
            <a:off x="3275442" y="829880"/>
            <a:ext cx="5641115"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itchFamily="34" charset="-122"/>
                <a:ea typeface="微软雅黑" pitchFamily="34" charset="-122"/>
              </a:rPr>
              <a:t>时 薪 及 项 目 预 算</a:t>
            </a:r>
          </a:p>
        </p:txBody>
      </p:sp>
      <p:pic>
        <p:nvPicPr>
          <p:cNvPr id="2" name="Picture 2" descr="D:\desktop\JIANTOU .png">
            <a:extLst>
              <a:ext uri="{FF2B5EF4-FFF2-40B4-BE49-F238E27FC236}">
                <a16:creationId xmlns:a16="http://schemas.microsoft.com/office/drawing/2014/main" id="{38473A20-2EE0-4684-928F-7248772489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7127" y="1418583"/>
            <a:ext cx="2611665" cy="230305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458BB63B-2725-481B-885B-6F939610ED9E}"/>
              </a:ext>
            </a:extLst>
          </p:cNvPr>
          <p:cNvPicPr>
            <a:picLocks noChangeAspect="1"/>
          </p:cNvPicPr>
          <p:nvPr/>
        </p:nvPicPr>
        <p:blipFill>
          <a:blip r:embed="rId3"/>
          <a:stretch>
            <a:fillRect/>
          </a:stretch>
        </p:blipFill>
        <p:spPr>
          <a:xfrm>
            <a:off x="1051121" y="2570110"/>
            <a:ext cx="8900982" cy="2893145"/>
          </a:xfrm>
          <a:prstGeom prst="rect">
            <a:avLst/>
          </a:prstGeom>
        </p:spPr>
      </p:pic>
    </p:spTree>
    <p:extLst>
      <p:ext uri="{BB962C8B-B14F-4D97-AF65-F5344CB8AC3E}">
        <p14:creationId xmlns:p14="http://schemas.microsoft.com/office/powerpoint/2010/main" val="210650952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实 施 计 划</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23" name="圆角矩形 18">
            <a:extLst>
              <a:ext uri="{FF2B5EF4-FFF2-40B4-BE49-F238E27FC236}">
                <a16:creationId xmlns:a16="http://schemas.microsoft.com/office/drawing/2014/main" id="{49E49AEA-7C70-4C2C-AB02-866D278A2E8B}"/>
              </a:ext>
            </a:extLst>
          </p:cNvPr>
          <p:cNvSpPr/>
          <p:nvPr/>
        </p:nvSpPr>
        <p:spPr>
          <a:xfrm>
            <a:off x="3275442" y="829880"/>
            <a:ext cx="5641115"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itchFamily="34" charset="-122"/>
                <a:ea typeface="微软雅黑" pitchFamily="34" charset="-122"/>
              </a:rPr>
              <a:t>风 险 评 估 与 对 策</a:t>
            </a:r>
          </a:p>
        </p:txBody>
      </p:sp>
      <p:graphicFrame>
        <p:nvGraphicFramePr>
          <p:cNvPr id="5" name="表格 5">
            <a:extLst>
              <a:ext uri="{FF2B5EF4-FFF2-40B4-BE49-F238E27FC236}">
                <a16:creationId xmlns:a16="http://schemas.microsoft.com/office/drawing/2014/main" id="{E0E1E671-923D-46A4-BBE7-BF92319702A6}"/>
              </a:ext>
            </a:extLst>
          </p:cNvPr>
          <p:cNvGraphicFramePr>
            <a:graphicFrameLocks noGrp="1"/>
          </p:cNvGraphicFramePr>
          <p:nvPr>
            <p:extLst>
              <p:ext uri="{D42A27DB-BD31-4B8C-83A1-F6EECF244321}">
                <p14:modId xmlns:p14="http://schemas.microsoft.com/office/powerpoint/2010/main" val="2719832496"/>
              </p:ext>
            </p:extLst>
          </p:nvPr>
        </p:nvGraphicFramePr>
        <p:xfrm>
          <a:off x="1157515" y="1621972"/>
          <a:ext cx="9876970" cy="4254379"/>
        </p:xfrm>
        <a:graphic>
          <a:graphicData uri="http://schemas.openxmlformats.org/drawingml/2006/table">
            <a:tbl>
              <a:tblPr firstRow="1" bandRow="1">
                <a:tableStyleId>{68D230F3-CF80-4859-8CE7-A43EE81993B5}</a:tableStyleId>
              </a:tblPr>
              <a:tblGrid>
                <a:gridCol w="1975394">
                  <a:extLst>
                    <a:ext uri="{9D8B030D-6E8A-4147-A177-3AD203B41FA5}">
                      <a16:colId xmlns:a16="http://schemas.microsoft.com/office/drawing/2014/main" val="2008063907"/>
                    </a:ext>
                  </a:extLst>
                </a:gridCol>
                <a:gridCol w="1975394">
                  <a:extLst>
                    <a:ext uri="{9D8B030D-6E8A-4147-A177-3AD203B41FA5}">
                      <a16:colId xmlns:a16="http://schemas.microsoft.com/office/drawing/2014/main" val="1493562510"/>
                    </a:ext>
                  </a:extLst>
                </a:gridCol>
                <a:gridCol w="1975394">
                  <a:extLst>
                    <a:ext uri="{9D8B030D-6E8A-4147-A177-3AD203B41FA5}">
                      <a16:colId xmlns:a16="http://schemas.microsoft.com/office/drawing/2014/main" val="2554900944"/>
                    </a:ext>
                  </a:extLst>
                </a:gridCol>
                <a:gridCol w="1975394">
                  <a:extLst>
                    <a:ext uri="{9D8B030D-6E8A-4147-A177-3AD203B41FA5}">
                      <a16:colId xmlns:a16="http://schemas.microsoft.com/office/drawing/2014/main" val="2540131573"/>
                    </a:ext>
                  </a:extLst>
                </a:gridCol>
                <a:gridCol w="1975394">
                  <a:extLst>
                    <a:ext uri="{9D8B030D-6E8A-4147-A177-3AD203B41FA5}">
                      <a16:colId xmlns:a16="http://schemas.microsoft.com/office/drawing/2014/main" val="203795052"/>
                    </a:ext>
                  </a:extLst>
                </a:gridCol>
              </a:tblGrid>
              <a:tr h="376404">
                <a:tc>
                  <a:txBody>
                    <a:bodyPr/>
                    <a:lstStyle/>
                    <a:p>
                      <a:pPr algn="ctr"/>
                      <a:r>
                        <a:rPr lang="zh-CN" altLang="en-US" sz="2000" dirty="0"/>
                        <a:t>风险类型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t>存在风险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t>产生风险原因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t>发生预估概率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zh-CN" sz="1800" b="1" kern="1200" dirty="0">
                          <a:solidFill>
                            <a:schemeClr val="tx1"/>
                          </a:solidFill>
                          <a:effectLst/>
                          <a:latin typeface="+mn-lt"/>
                          <a:ea typeface="+mn-ea"/>
                          <a:cs typeface="+mn-cs"/>
                        </a:rPr>
                        <a:t>风险预案（规避）</a:t>
                      </a:r>
                      <a:endParaRPr lang="zh-CN"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9341722"/>
                  </a:ext>
                </a:extLst>
              </a:tr>
              <a:tr h="1787918">
                <a:tc>
                  <a:txBody>
                    <a:bodyPr/>
                    <a:lstStyle/>
                    <a:p>
                      <a:pPr algn="ctr"/>
                      <a:r>
                        <a:rPr lang="zh-CN" altLang="en-US" sz="2000" dirty="0"/>
                        <a:t>进度风险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t>由于时间紧张导致项目最后无法按期完成。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t>小组成员经验不足，不能很好的对时间掌控。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t>30%</a:t>
                      </a:r>
                      <a:endParaRPr lang="zh-CN"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zh-CN" sz="2000" kern="1200" dirty="0">
                          <a:solidFill>
                            <a:schemeClr val="tx1"/>
                          </a:solidFill>
                          <a:effectLst/>
                          <a:latin typeface="+mn-lt"/>
                          <a:ea typeface="+mn-ea"/>
                          <a:cs typeface="+mn-cs"/>
                        </a:rPr>
                        <a:t>在实际合理的情况下，适当减少休息时间，多挤压出一些时间来完成进度</a:t>
                      </a:r>
                      <a:r>
                        <a:rPr lang="zh-CN" altLang="en-US" sz="2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943497"/>
                  </a:ext>
                </a:extLst>
              </a:tr>
              <a:tr h="2070221">
                <a:tc>
                  <a:txBody>
                    <a:bodyPr/>
                    <a:lstStyle/>
                    <a:p>
                      <a:pPr algn="ctr"/>
                      <a:r>
                        <a:rPr lang="zh-CN" altLang="en-US" sz="2000" dirty="0"/>
                        <a:t>技术风险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t>开发的个别组件质量存在问题，无法使软件整体达到预期目标。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t>小组成员技术水平差距大，个别组员可能无法交付合格的组件。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t>60%</a:t>
                      </a:r>
                      <a:endParaRPr lang="zh-CN"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zh-CN" sz="2000" kern="1200" dirty="0">
                          <a:solidFill>
                            <a:schemeClr val="tx1"/>
                          </a:solidFill>
                          <a:effectLst/>
                          <a:latin typeface="+mn-lt"/>
                          <a:ea typeface="+mn-ea"/>
                          <a:cs typeface="+mn-cs"/>
                        </a:rPr>
                        <a:t>通过请教专业人员或者迅速查阅相关资料来解决。前期也可做好学习准备。</a:t>
                      </a:r>
                      <a:endParaRPr lang="zh-CN"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4197995"/>
                  </a:ext>
                </a:extLst>
              </a:tr>
            </a:tbl>
          </a:graphicData>
        </a:graphic>
      </p:graphicFrame>
    </p:spTree>
    <p:extLst>
      <p:ext uri="{BB962C8B-B14F-4D97-AF65-F5344CB8AC3E}">
        <p14:creationId xmlns:p14="http://schemas.microsoft.com/office/powerpoint/2010/main" val="199420057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par>
                                <p:cTn id="16" presetID="53" presetClass="entr" presetSubtype="16"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实 施 计 划</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23" name="圆角矩形 18">
            <a:extLst>
              <a:ext uri="{FF2B5EF4-FFF2-40B4-BE49-F238E27FC236}">
                <a16:creationId xmlns:a16="http://schemas.microsoft.com/office/drawing/2014/main" id="{49E49AEA-7C70-4C2C-AB02-866D278A2E8B}"/>
              </a:ext>
            </a:extLst>
          </p:cNvPr>
          <p:cNvSpPr/>
          <p:nvPr/>
        </p:nvSpPr>
        <p:spPr>
          <a:xfrm>
            <a:off x="3275442" y="829880"/>
            <a:ext cx="5641115"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itchFamily="34" charset="-122"/>
                <a:ea typeface="微软雅黑" pitchFamily="34" charset="-122"/>
              </a:rPr>
              <a:t>风 险 评 估 与 对 策</a:t>
            </a:r>
          </a:p>
        </p:txBody>
      </p:sp>
      <p:graphicFrame>
        <p:nvGraphicFramePr>
          <p:cNvPr id="5" name="表格 5">
            <a:extLst>
              <a:ext uri="{FF2B5EF4-FFF2-40B4-BE49-F238E27FC236}">
                <a16:creationId xmlns:a16="http://schemas.microsoft.com/office/drawing/2014/main" id="{E0E1E671-923D-46A4-BBE7-BF92319702A6}"/>
              </a:ext>
            </a:extLst>
          </p:cNvPr>
          <p:cNvGraphicFramePr>
            <a:graphicFrameLocks noGrp="1"/>
          </p:cNvGraphicFramePr>
          <p:nvPr>
            <p:extLst>
              <p:ext uri="{D42A27DB-BD31-4B8C-83A1-F6EECF244321}">
                <p14:modId xmlns:p14="http://schemas.microsoft.com/office/powerpoint/2010/main" val="1796458082"/>
              </p:ext>
            </p:extLst>
          </p:nvPr>
        </p:nvGraphicFramePr>
        <p:xfrm>
          <a:off x="1157515" y="1621972"/>
          <a:ext cx="10041196" cy="4386701"/>
        </p:xfrm>
        <a:graphic>
          <a:graphicData uri="http://schemas.openxmlformats.org/drawingml/2006/table">
            <a:tbl>
              <a:tblPr firstRow="1" bandRow="1">
                <a:tableStyleId>{68D230F3-CF80-4859-8CE7-A43EE81993B5}</a:tableStyleId>
              </a:tblPr>
              <a:tblGrid>
                <a:gridCol w="1975394">
                  <a:extLst>
                    <a:ext uri="{9D8B030D-6E8A-4147-A177-3AD203B41FA5}">
                      <a16:colId xmlns:a16="http://schemas.microsoft.com/office/drawing/2014/main" val="2008063907"/>
                    </a:ext>
                  </a:extLst>
                </a:gridCol>
                <a:gridCol w="1975394">
                  <a:extLst>
                    <a:ext uri="{9D8B030D-6E8A-4147-A177-3AD203B41FA5}">
                      <a16:colId xmlns:a16="http://schemas.microsoft.com/office/drawing/2014/main" val="1493562510"/>
                    </a:ext>
                  </a:extLst>
                </a:gridCol>
                <a:gridCol w="1975394">
                  <a:extLst>
                    <a:ext uri="{9D8B030D-6E8A-4147-A177-3AD203B41FA5}">
                      <a16:colId xmlns:a16="http://schemas.microsoft.com/office/drawing/2014/main" val="2554900944"/>
                    </a:ext>
                  </a:extLst>
                </a:gridCol>
                <a:gridCol w="1975394">
                  <a:extLst>
                    <a:ext uri="{9D8B030D-6E8A-4147-A177-3AD203B41FA5}">
                      <a16:colId xmlns:a16="http://schemas.microsoft.com/office/drawing/2014/main" val="2540131573"/>
                    </a:ext>
                  </a:extLst>
                </a:gridCol>
                <a:gridCol w="2139620">
                  <a:extLst>
                    <a:ext uri="{9D8B030D-6E8A-4147-A177-3AD203B41FA5}">
                      <a16:colId xmlns:a16="http://schemas.microsoft.com/office/drawing/2014/main" val="203795052"/>
                    </a:ext>
                  </a:extLst>
                </a:gridCol>
              </a:tblGrid>
              <a:tr h="376404">
                <a:tc>
                  <a:txBody>
                    <a:bodyPr/>
                    <a:lstStyle/>
                    <a:p>
                      <a:pPr algn="ctr"/>
                      <a:r>
                        <a:rPr lang="zh-CN" altLang="en-US" sz="2000" dirty="0"/>
                        <a:t>风险类型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t>存在风险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t>产生风险原因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t>发生预估概率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zh-CN" sz="2000" b="1" kern="1200" dirty="0">
                          <a:solidFill>
                            <a:schemeClr val="tx1"/>
                          </a:solidFill>
                          <a:effectLst/>
                          <a:latin typeface="+mn-lt"/>
                          <a:ea typeface="+mn-ea"/>
                          <a:cs typeface="+mn-cs"/>
                        </a:rPr>
                        <a:t>风险预案（规避）</a:t>
                      </a:r>
                      <a:endParaRPr lang="zh-CN"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9341722"/>
                  </a:ext>
                </a:extLst>
              </a:tr>
              <a:tr h="1787918">
                <a:tc>
                  <a:txBody>
                    <a:bodyPr/>
                    <a:lstStyle/>
                    <a:p>
                      <a:pPr algn="ctr"/>
                      <a:r>
                        <a:rPr lang="zh-CN" altLang="en-US" sz="2000" dirty="0"/>
                        <a:t>质量风险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t>质量不完全符合用户要求。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t>受限于小组成员总体的设计缺陷或其他一些功能不十分完备。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t>10%</a:t>
                      </a:r>
                      <a:endParaRPr lang="zh-CN"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zh-CN" sz="2000" kern="1200" dirty="0">
                          <a:solidFill>
                            <a:schemeClr val="tx1"/>
                          </a:solidFill>
                          <a:effectLst/>
                          <a:latin typeface="+mn-lt"/>
                          <a:ea typeface="+mn-ea"/>
                          <a:cs typeface="+mn-cs"/>
                        </a:rPr>
                        <a:t>前期同客户不断交流，明白实际需求。同时在后期开发过程中多拜访，减少重构或重写的风险。</a:t>
                      </a:r>
                      <a:endParaRPr lang="zh-CN"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943497"/>
                  </a:ext>
                </a:extLst>
              </a:tr>
              <a:tr h="2070221">
                <a:tc>
                  <a:txBody>
                    <a:bodyPr/>
                    <a:lstStyle/>
                    <a:p>
                      <a:pPr algn="ctr"/>
                      <a:r>
                        <a:rPr lang="zh-CN" altLang="en-US" sz="2000" dirty="0"/>
                        <a:t>人力资源风险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t>组内成员因其他一些意外突发情况无法完成分配任务。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t>天灾人祸，无法预测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t>5%</a:t>
                      </a:r>
                      <a:endParaRPr lang="zh-CN"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t>通过组长对剩余小组人员之间的协调，暂时重新规划当下的目标或任务。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4197995"/>
                  </a:ext>
                </a:extLst>
              </a:tr>
            </a:tbl>
          </a:graphicData>
        </a:graphic>
      </p:graphicFrame>
    </p:spTree>
    <p:extLst>
      <p:ext uri="{BB962C8B-B14F-4D97-AF65-F5344CB8AC3E}">
        <p14:creationId xmlns:p14="http://schemas.microsoft.com/office/powerpoint/2010/main" val="98938353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par>
                                <p:cTn id="16" presetID="53" presetClass="entr" presetSubtype="16"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实 施 计 划</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23" name="圆角矩形 18">
            <a:extLst>
              <a:ext uri="{FF2B5EF4-FFF2-40B4-BE49-F238E27FC236}">
                <a16:creationId xmlns:a16="http://schemas.microsoft.com/office/drawing/2014/main" id="{49E49AEA-7C70-4C2C-AB02-866D278A2E8B}"/>
              </a:ext>
            </a:extLst>
          </p:cNvPr>
          <p:cNvSpPr/>
          <p:nvPr/>
        </p:nvSpPr>
        <p:spPr>
          <a:xfrm>
            <a:off x="3275442" y="829880"/>
            <a:ext cx="5641115"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itchFamily="34" charset="-122"/>
                <a:ea typeface="微软雅黑" pitchFamily="34" charset="-122"/>
              </a:rPr>
              <a:t>风 险 评 估 与 对 策</a:t>
            </a:r>
          </a:p>
        </p:txBody>
      </p:sp>
      <p:graphicFrame>
        <p:nvGraphicFramePr>
          <p:cNvPr id="5" name="表格 5">
            <a:extLst>
              <a:ext uri="{FF2B5EF4-FFF2-40B4-BE49-F238E27FC236}">
                <a16:creationId xmlns:a16="http://schemas.microsoft.com/office/drawing/2014/main" id="{E0E1E671-923D-46A4-BBE7-BF92319702A6}"/>
              </a:ext>
            </a:extLst>
          </p:cNvPr>
          <p:cNvGraphicFramePr>
            <a:graphicFrameLocks noGrp="1"/>
          </p:cNvGraphicFramePr>
          <p:nvPr>
            <p:extLst>
              <p:ext uri="{D42A27DB-BD31-4B8C-83A1-F6EECF244321}">
                <p14:modId xmlns:p14="http://schemas.microsoft.com/office/powerpoint/2010/main" val="3908850355"/>
              </p:ext>
            </p:extLst>
          </p:nvPr>
        </p:nvGraphicFramePr>
        <p:xfrm>
          <a:off x="1157514" y="2555226"/>
          <a:ext cx="10051954" cy="2316480"/>
        </p:xfrm>
        <a:graphic>
          <a:graphicData uri="http://schemas.openxmlformats.org/drawingml/2006/table">
            <a:tbl>
              <a:tblPr firstRow="1" bandRow="1">
                <a:tableStyleId>{68D230F3-CF80-4859-8CE7-A43EE81993B5}</a:tableStyleId>
              </a:tblPr>
              <a:tblGrid>
                <a:gridCol w="1975394">
                  <a:extLst>
                    <a:ext uri="{9D8B030D-6E8A-4147-A177-3AD203B41FA5}">
                      <a16:colId xmlns:a16="http://schemas.microsoft.com/office/drawing/2014/main" val="2008063907"/>
                    </a:ext>
                  </a:extLst>
                </a:gridCol>
                <a:gridCol w="1975394">
                  <a:extLst>
                    <a:ext uri="{9D8B030D-6E8A-4147-A177-3AD203B41FA5}">
                      <a16:colId xmlns:a16="http://schemas.microsoft.com/office/drawing/2014/main" val="1493562510"/>
                    </a:ext>
                  </a:extLst>
                </a:gridCol>
                <a:gridCol w="1975394">
                  <a:extLst>
                    <a:ext uri="{9D8B030D-6E8A-4147-A177-3AD203B41FA5}">
                      <a16:colId xmlns:a16="http://schemas.microsoft.com/office/drawing/2014/main" val="2554900944"/>
                    </a:ext>
                  </a:extLst>
                </a:gridCol>
                <a:gridCol w="1975394">
                  <a:extLst>
                    <a:ext uri="{9D8B030D-6E8A-4147-A177-3AD203B41FA5}">
                      <a16:colId xmlns:a16="http://schemas.microsoft.com/office/drawing/2014/main" val="2540131573"/>
                    </a:ext>
                  </a:extLst>
                </a:gridCol>
                <a:gridCol w="2150378">
                  <a:extLst>
                    <a:ext uri="{9D8B030D-6E8A-4147-A177-3AD203B41FA5}">
                      <a16:colId xmlns:a16="http://schemas.microsoft.com/office/drawing/2014/main" val="203795052"/>
                    </a:ext>
                  </a:extLst>
                </a:gridCol>
              </a:tblGrid>
              <a:tr h="376404">
                <a:tc>
                  <a:txBody>
                    <a:bodyPr/>
                    <a:lstStyle/>
                    <a:p>
                      <a:pPr algn="ctr"/>
                      <a:r>
                        <a:rPr lang="zh-CN" altLang="en-US" sz="2000" dirty="0"/>
                        <a:t>风险类型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t>存在风险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t>产生风险原因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t>发生预估概率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zh-CN" sz="2000" b="1" kern="1200" dirty="0">
                          <a:solidFill>
                            <a:schemeClr val="tx1"/>
                          </a:solidFill>
                          <a:effectLst/>
                          <a:latin typeface="+mn-lt"/>
                          <a:ea typeface="+mn-ea"/>
                          <a:cs typeface="+mn-cs"/>
                        </a:rPr>
                        <a:t>风险预案（规避）</a:t>
                      </a:r>
                      <a:endParaRPr lang="zh-CN"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9341722"/>
                  </a:ext>
                </a:extLst>
              </a:tr>
              <a:tr h="1787918">
                <a:tc>
                  <a:txBody>
                    <a:bodyPr/>
                    <a:lstStyle/>
                    <a:p>
                      <a:pPr algn="ctr"/>
                      <a:r>
                        <a:rPr lang="zh-CN" altLang="zh-CN" sz="2000" kern="1200" dirty="0">
                          <a:solidFill>
                            <a:schemeClr val="tx1"/>
                          </a:solidFill>
                          <a:effectLst/>
                          <a:latin typeface="+mn-lt"/>
                          <a:ea typeface="+mn-ea"/>
                          <a:cs typeface="+mn-cs"/>
                        </a:rPr>
                        <a:t>实践风险</a:t>
                      </a:r>
                      <a:endParaRPr lang="zh-CN"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t>因为一些其他的特殊因素，导致平时项目制作的常用场地（图书馆）暂时无法继续使用。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t>一些生活上的突发因素，例如图书馆座位无法预约到合适。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t>10%</a:t>
                      </a:r>
                      <a:endParaRPr lang="zh-CN"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t>备选场所为学校理四一楼右部大厅，或者前往南校空着课自习的教室。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943497"/>
                  </a:ext>
                </a:extLst>
              </a:tr>
            </a:tbl>
          </a:graphicData>
        </a:graphic>
      </p:graphicFrame>
    </p:spTree>
    <p:extLst>
      <p:ext uri="{BB962C8B-B14F-4D97-AF65-F5344CB8AC3E}">
        <p14:creationId xmlns:p14="http://schemas.microsoft.com/office/powerpoint/2010/main" val="377932115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par>
                                <p:cTn id="16" presetID="53" presetClass="entr" presetSubtype="16"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desktop\图片1.png"/>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b="38969"/>
          <a:stretch/>
        </p:blipFill>
        <p:spPr bwMode="auto">
          <a:xfrm>
            <a:off x="795" y="0"/>
            <a:ext cx="12190413" cy="418550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D4ED0C4E-93C9-4C8D-B661-2AA68F9E49A0}"/>
              </a:ext>
            </a:extLst>
          </p:cNvPr>
          <p:cNvPicPr>
            <a:picLocks noChangeAspect="1"/>
          </p:cNvPicPr>
          <p:nvPr/>
        </p:nvPicPr>
        <p:blipFill>
          <a:blip r:embed="rId3"/>
          <a:stretch>
            <a:fillRect/>
          </a:stretch>
        </p:blipFill>
        <p:spPr>
          <a:xfrm>
            <a:off x="1291035" y="1898332"/>
            <a:ext cx="9609930" cy="3061335"/>
          </a:xfrm>
          <a:prstGeom prst="rect">
            <a:avLst/>
          </a:prstGeom>
        </p:spPr>
      </p:pic>
    </p:spTree>
    <p:extLst>
      <p:ext uri="{BB962C8B-B14F-4D97-AF65-F5344CB8AC3E}">
        <p14:creationId xmlns:p14="http://schemas.microsoft.com/office/powerpoint/2010/main" val="1642434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实 施 计 划</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23" name="圆角矩形 18">
            <a:extLst>
              <a:ext uri="{FF2B5EF4-FFF2-40B4-BE49-F238E27FC236}">
                <a16:creationId xmlns:a16="http://schemas.microsoft.com/office/drawing/2014/main" id="{49E49AEA-7C70-4C2C-AB02-866D278A2E8B}"/>
              </a:ext>
            </a:extLst>
          </p:cNvPr>
          <p:cNvSpPr/>
          <p:nvPr/>
        </p:nvSpPr>
        <p:spPr>
          <a:xfrm>
            <a:off x="3275442" y="829880"/>
            <a:ext cx="5641115"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latin typeface="微软雅黑" pitchFamily="34" charset="-122"/>
                <a:ea typeface="微软雅黑" pitchFamily="34" charset="-122"/>
              </a:rPr>
              <a:t> </a:t>
            </a:r>
            <a:r>
              <a:rPr lang="zh-CN" altLang="en-US" sz="3200" b="1" dirty="0">
                <a:solidFill>
                  <a:schemeClr val="bg1"/>
                </a:solidFill>
                <a:latin typeface="微软雅黑" pitchFamily="34" charset="-122"/>
                <a:ea typeface="微软雅黑" pitchFamily="34" charset="-122"/>
              </a:rPr>
              <a:t>项 目 管 理</a:t>
            </a:r>
          </a:p>
        </p:txBody>
      </p:sp>
      <p:pic>
        <p:nvPicPr>
          <p:cNvPr id="4" name="图片 3">
            <a:extLst>
              <a:ext uri="{FF2B5EF4-FFF2-40B4-BE49-F238E27FC236}">
                <a16:creationId xmlns:a16="http://schemas.microsoft.com/office/drawing/2014/main" id="{B09B2CDD-53B6-4538-A0C2-70FBA34CEF86}"/>
              </a:ext>
            </a:extLst>
          </p:cNvPr>
          <p:cNvPicPr>
            <a:picLocks noChangeAspect="1"/>
          </p:cNvPicPr>
          <p:nvPr/>
        </p:nvPicPr>
        <p:blipFill>
          <a:blip r:embed="rId2"/>
          <a:stretch>
            <a:fillRect/>
          </a:stretch>
        </p:blipFill>
        <p:spPr>
          <a:xfrm>
            <a:off x="228654" y="1465552"/>
            <a:ext cx="7606777" cy="3446289"/>
          </a:xfrm>
          <a:prstGeom prst="rect">
            <a:avLst/>
          </a:prstGeom>
        </p:spPr>
      </p:pic>
      <p:pic>
        <p:nvPicPr>
          <p:cNvPr id="3" name="图片 2">
            <a:extLst>
              <a:ext uri="{FF2B5EF4-FFF2-40B4-BE49-F238E27FC236}">
                <a16:creationId xmlns:a16="http://schemas.microsoft.com/office/drawing/2014/main" id="{574A828C-E486-4B25-97DF-17CEAE383B4B}"/>
              </a:ext>
            </a:extLst>
          </p:cNvPr>
          <p:cNvPicPr>
            <a:picLocks noChangeAspect="1"/>
          </p:cNvPicPr>
          <p:nvPr/>
        </p:nvPicPr>
        <p:blipFill>
          <a:blip r:embed="rId3"/>
          <a:stretch>
            <a:fillRect/>
          </a:stretch>
        </p:blipFill>
        <p:spPr>
          <a:xfrm>
            <a:off x="6095999" y="2864047"/>
            <a:ext cx="5719654" cy="3446289"/>
          </a:xfrm>
          <a:prstGeom prst="rect">
            <a:avLst/>
          </a:prstGeom>
        </p:spPr>
      </p:pic>
    </p:spTree>
    <p:extLst>
      <p:ext uri="{BB962C8B-B14F-4D97-AF65-F5344CB8AC3E}">
        <p14:creationId xmlns:p14="http://schemas.microsoft.com/office/powerpoint/2010/main" val="45860063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par>
                          <p:cTn id="16" fill="hold">
                            <p:stCondLst>
                              <p:cond delay="1000"/>
                            </p:stCondLst>
                            <p:childTnLst>
                              <p:par>
                                <p:cTn id="17" presetID="2" presetClass="entr" presetSubtype="4"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平行四边形 17"/>
          <p:cNvSpPr/>
          <p:nvPr/>
        </p:nvSpPr>
        <p:spPr>
          <a:xfrm>
            <a:off x="6837921" y="1943663"/>
            <a:ext cx="4346312" cy="3531002"/>
          </a:xfrm>
          <a:prstGeom prst="parallelogram">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solidFill>
                <a:schemeClr val="bg1"/>
              </a:solidFill>
              <a:latin typeface="HelveticaNeueLT Pro 67 MdCn" pitchFamily="34" charset="0"/>
              <a:ea typeface="微软雅黑" pitchFamily="34" charset="-122"/>
            </a:endParaRPr>
          </a:p>
        </p:txBody>
      </p:sp>
      <p:sp>
        <p:nvSpPr>
          <p:cNvPr id="14" name="TextBox 13"/>
          <p:cNvSpPr txBox="1"/>
          <p:nvPr/>
        </p:nvSpPr>
        <p:spPr>
          <a:xfrm>
            <a:off x="1825004" y="2609636"/>
            <a:ext cx="4801314" cy="1015663"/>
          </a:xfrm>
          <a:prstGeom prst="rect">
            <a:avLst/>
          </a:prstGeom>
          <a:noFill/>
        </p:spPr>
        <p:txBody>
          <a:bodyPr wrap="none" rtlCol="0">
            <a:spAutoFit/>
          </a:bodyPr>
          <a:lstStyle/>
          <a:p>
            <a:r>
              <a:rPr lang="zh-CN" altLang="en-US" sz="6000" dirty="0">
                <a:solidFill>
                  <a:srgbClr val="00B0F0"/>
                </a:solidFill>
                <a:latin typeface="微软雅黑" panose="020B0503020204020204" pitchFamily="34" charset="-122"/>
                <a:ea typeface="微软雅黑" panose="020B0503020204020204" pitchFamily="34" charset="-122"/>
              </a:rPr>
              <a:t>支 持 条 件</a:t>
            </a:r>
            <a:r>
              <a:rPr lang="en-US" altLang="zh-CN" sz="3200" dirty="0">
                <a:solidFill>
                  <a:srgbClr val="00B0F0"/>
                </a:solidFill>
                <a:latin typeface="微软雅黑" panose="020B0503020204020204" pitchFamily="34" charset="-122"/>
                <a:ea typeface="微软雅黑" panose="020B0503020204020204" pitchFamily="34" charset="-122"/>
              </a:rPr>
              <a:t>[2,3]</a:t>
            </a:r>
            <a:endParaRPr lang="zh-CN" altLang="en-US" sz="6000" dirty="0">
              <a:solidFill>
                <a:srgbClr val="00B0F0"/>
              </a:solidFill>
              <a:latin typeface="微软雅黑" panose="020B0503020204020204" pitchFamily="34" charset="-122"/>
              <a:ea typeface="微软雅黑" panose="020B0503020204020204" pitchFamily="34" charset="-122"/>
            </a:endParaRPr>
          </a:p>
        </p:txBody>
      </p:sp>
      <p:sp>
        <p:nvSpPr>
          <p:cNvPr id="15" name="矩形 14"/>
          <p:cNvSpPr/>
          <p:nvPr/>
        </p:nvSpPr>
        <p:spPr>
          <a:xfrm>
            <a:off x="1504824" y="3740532"/>
            <a:ext cx="4542391" cy="336540"/>
          </a:xfrm>
          <a:prstGeom prst="rect">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微软雅黑" pitchFamily="34" charset="-122"/>
              <a:ea typeface="微软雅黑" pitchFamily="34" charset="-122"/>
            </a:endParaRPr>
          </a:p>
        </p:txBody>
      </p:sp>
      <p:sp>
        <p:nvSpPr>
          <p:cNvPr id="16" name="平行四边形 15"/>
          <p:cNvSpPr/>
          <p:nvPr/>
        </p:nvSpPr>
        <p:spPr>
          <a:xfrm>
            <a:off x="6528048" y="1663499"/>
            <a:ext cx="4346312" cy="3531002"/>
          </a:xfrm>
          <a:prstGeom prst="parallelogram">
            <a:avLst/>
          </a:prstGeom>
          <a:gradFill flip="none" rotWithShape="1">
            <a:gsLst>
              <a:gs pos="48000">
                <a:srgbClr val="49C1AD">
                  <a:alpha val="60000"/>
                </a:srgbClr>
              </a:gs>
              <a:gs pos="0">
                <a:srgbClr val="00B0F0">
                  <a:alpha val="60000"/>
                </a:srgbClr>
              </a:gs>
              <a:gs pos="100000">
                <a:srgbClr val="A8CF38">
                  <a:alpha val="6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bg1"/>
                </a:solidFill>
                <a:latin typeface="楷体" panose="02010609060101010101" pitchFamily="49" charset="-122"/>
                <a:ea typeface="楷体" panose="02010609060101010101" pitchFamily="49" charset="-122"/>
              </a:rPr>
              <a:t>PART </a:t>
            </a:r>
            <a:r>
              <a:rPr lang="en-US" altLang="zh-CN" sz="15000" dirty="0">
                <a:solidFill>
                  <a:schemeClr val="bg1"/>
                </a:solidFill>
                <a:latin typeface="楷体" panose="02010609060101010101" pitchFamily="49" charset="-122"/>
                <a:ea typeface="楷体" panose="02010609060101010101" pitchFamily="49" charset="-122"/>
              </a:rPr>
              <a:t>4</a:t>
            </a:r>
            <a:endParaRPr lang="zh-CN" altLang="en-US" sz="15000" dirty="0">
              <a:solidFill>
                <a:schemeClr val="bg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233154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afterEffect" p14:presetBounceEnd="2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20000">
                                          <p:cBhvr additive="base">
                                            <p:cTn id="7" dur="500" fill="hold"/>
                                            <p:tgtEl>
                                              <p:spTgt spid="16"/>
                                            </p:tgtEl>
                                            <p:attrNameLst>
                                              <p:attrName>ppt_x</p:attrName>
                                            </p:attrNameLst>
                                          </p:cBhvr>
                                          <p:tavLst>
                                            <p:tav tm="0">
                                              <p:val>
                                                <p:strVal val="#ppt_x"/>
                                              </p:val>
                                            </p:tav>
                                            <p:tav tm="100000">
                                              <p:val>
                                                <p:strVal val="#ppt_x"/>
                                              </p:val>
                                            </p:tav>
                                          </p:tavLst>
                                        </p:anim>
                                        <p:anim calcmode="lin" valueType="num" p14:bounceEnd="20000">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1" accel="100000" fill="hold" grpId="0" nodeType="withEffect" p14:presetBounceEnd="20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20000">
                                          <p:cBhvr additive="base">
                                            <p:cTn id="11" dur="500" fill="hold"/>
                                            <p:tgtEl>
                                              <p:spTgt spid="18"/>
                                            </p:tgtEl>
                                            <p:attrNameLst>
                                              <p:attrName>ppt_x</p:attrName>
                                            </p:attrNameLst>
                                          </p:cBhvr>
                                          <p:tavLst>
                                            <p:tav tm="0">
                                              <p:val>
                                                <p:strVal val="#ppt_x"/>
                                              </p:val>
                                            </p:tav>
                                            <p:tav tm="100000">
                                              <p:val>
                                                <p:strVal val="#ppt_x"/>
                                              </p:val>
                                            </p:tav>
                                          </p:tavLst>
                                        </p:anim>
                                        <p:anim calcmode="lin" valueType="num" p14:bounceEnd="20000">
                                          <p:cBhvr additive="base">
                                            <p:cTn id="12" dur="5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8" accel="10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anim calcmode="lin" valueType="num">
                                          <p:cBhvr>
                                            <p:cTn id="21" dur="500" fill="hold"/>
                                            <p:tgtEl>
                                              <p:spTgt spid="14"/>
                                            </p:tgtEl>
                                            <p:attrNameLst>
                                              <p:attrName>ppt_x</p:attrName>
                                            </p:attrNameLst>
                                          </p:cBhvr>
                                          <p:tavLst>
                                            <p:tav tm="0">
                                              <p:val>
                                                <p:strVal val="#ppt_x"/>
                                              </p:val>
                                            </p:tav>
                                            <p:tav tm="100000">
                                              <p:val>
                                                <p:strVal val="#ppt_x"/>
                                              </p:val>
                                            </p:tav>
                                          </p:tavLst>
                                        </p:anim>
                                        <p:anim calcmode="lin" valueType="num">
                                          <p:cBhvr>
                                            <p:cTn id="22"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p:bldP spid="15"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1" ac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8" accel="10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anim calcmode="lin" valueType="num">
                                          <p:cBhvr>
                                            <p:cTn id="21" dur="500" fill="hold"/>
                                            <p:tgtEl>
                                              <p:spTgt spid="14"/>
                                            </p:tgtEl>
                                            <p:attrNameLst>
                                              <p:attrName>ppt_x</p:attrName>
                                            </p:attrNameLst>
                                          </p:cBhvr>
                                          <p:tavLst>
                                            <p:tav tm="0">
                                              <p:val>
                                                <p:strVal val="#ppt_x"/>
                                              </p:val>
                                            </p:tav>
                                            <p:tav tm="100000">
                                              <p:val>
                                                <p:strVal val="#ppt_x"/>
                                              </p:val>
                                            </p:tav>
                                          </p:tavLst>
                                        </p:anim>
                                        <p:anim calcmode="lin" valueType="num">
                                          <p:cBhvr>
                                            <p:cTn id="22"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p:bldP spid="15" grpId="0" animBg="1"/>
          <p:bldP spid="16" grpId="0" animBg="1"/>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1"/>
          <p:cNvSpPr>
            <a:spLocks noEditPoints="1"/>
          </p:cNvSpPr>
          <p:nvPr/>
        </p:nvSpPr>
        <p:spPr bwMode="auto">
          <a:xfrm>
            <a:off x="1033503" y="4403322"/>
            <a:ext cx="1666358" cy="1664147"/>
          </a:xfrm>
          <a:custGeom>
            <a:avLst/>
            <a:gdLst>
              <a:gd name="T0" fmla="*/ 638 w 638"/>
              <a:gd name="T1" fmla="*/ 346 h 637"/>
              <a:gd name="T2" fmla="*/ 603 w 638"/>
              <a:gd name="T3" fmla="*/ 284 h 637"/>
              <a:gd name="T4" fmla="*/ 556 w 638"/>
              <a:gd name="T5" fmla="*/ 221 h 637"/>
              <a:gd name="T6" fmla="*/ 609 w 638"/>
              <a:gd name="T7" fmla="*/ 184 h 637"/>
              <a:gd name="T8" fmla="*/ 547 w 638"/>
              <a:gd name="T9" fmla="*/ 146 h 637"/>
              <a:gd name="T10" fmla="*/ 476 w 638"/>
              <a:gd name="T11" fmla="*/ 116 h 637"/>
              <a:gd name="T12" fmla="*/ 503 w 638"/>
              <a:gd name="T13" fmla="*/ 57 h 637"/>
              <a:gd name="T14" fmla="*/ 432 w 638"/>
              <a:gd name="T15" fmla="*/ 56 h 637"/>
              <a:gd name="T16" fmla="*/ 353 w 638"/>
              <a:gd name="T17" fmla="*/ 65 h 637"/>
              <a:gd name="T18" fmla="*/ 347 w 638"/>
              <a:gd name="T19" fmla="*/ 0 h 637"/>
              <a:gd name="T20" fmla="*/ 285 w 638"/>
              <a:gd name="T21" fmla="*/ 34 h 637"/>
              <a:gd name="T22" fmla="*/ 221 w 638"/>
              <a:gd name="T23" fmla="*/ 81 h 637"/>
              <a:gd name="T24" fmla="*/ 185 w 638"/>
              <a:gd name="T25" fmla="*/ 28 h 637"/>
              <a:gd name="T26" fmla="*/ 149 w 638"/>
              <a:gd name="T27" fmla="*/ 90 h 637"/>
              <a:gd name="T28" fmla="*/ 117 w 638"/>
              <a:gd name="T29" fmla="*/ 162 h 637"/>
              <a:gd name="T30" fmla="*/ 58 w 638"/>
              <a:gd name="T31" fmla="*/ 134 h 637"/>
              <a:gd name="T32" fmla="*/ 56 w 638"/>
              <a:gd name="T33" fmla="*/ 205 h 637"/>
              <a:gd name="T34" fmla="*/ 66 w 638"/>
              <a:gd name="T35" fmla="*/ 284 h 637"/>
              <a:gd name="T36" fmla="*/ 0 w 638"/>
              <a:gd name="T37" fmla="*/ 290 h 637"/>
              <a:gd name="T38" fmla="*/ 37 w 638"/>
              <a:gd name="T39" fmla="*/ 352 h 637"/>
              <a:gd name="T40" fmla="*/ 82 w 638"/>
              <a:gd name="T41" fmla="*/ 414 h 637"/>
              <a:gd name="T42" fmla="*/ 29 w 638"/>
              <a:gd name="T43" fmla="*/ 452 h 637"/>
              <a:gd name="T44" fmla="*/ 91 w 638"/>
              <a:gd name="T45" fmla="*/ 488 h 637"/>
              <a:gd name="T46" fmla="*/ 162 w 638"/>
              <a:gd name="T47" fmla="*/ 520 h 637"/>
              <a:gd name="T48" fmla="*/ 135 w 638"/>
              <a:gd name="T49" fmla="*/ 579 h 637"/>
              <a:gd name="T50" fmla="*/ 208 w 638"/>
              <a:gd name="T51" fmla="*/ 581 h 637"/>
              <a:gd name="T52" fmla="*/ 285 w 638"/>
              <a:gd name="T53" fmla="*/ 572 h 637"/>
              <a:gd name="T54" fmla="*/ 291 w 638"/>
              <a:gd name="T55" fmla="*/ 637 h 637"/>
              <a:gd name="T56" fmla="*/ 353 w 638"/>
              <a:gd name="T57" fmla="*/ 600 h 637"/>
              <a:gd name="T58" fmla="*/ 417 w 638"/>
              <a:gd name="T59" fmla="*/ 555 h 637"/>
              <a:gd name="T60" fmla="*/ 453 w 638"/>
              <a:gd name="T61" fmla="*/ 608 h 637"/>
              <a:gd name="T62" fmla="*/ 491 w 638"/>
              <a:gd name="T63" fmla="*/ 546 h 637"/>
              <a:gd name="T64" fmla="*/ 521 w 638"/>
              <a:gd name="T65" fmla="*/ 475 h 637"/>
              <a:gd name="T66" fmla="*/ 580 w 638"/>
              <a:gd name="T67" fmla="*/ 502 h 637"/>
              <a:gd name="T68" fmla="*/ 582 w 638"/>
              <a:gd name="T69" fmla="*/ 429 h 637"/>
              <a:gd name="T70" fmla="*/ 573 w 638"/>
              <a:gd name="T71" fmla="*/ 352 h 637"/>
              <a:gd name="T72" fmla="*/ 319 w 638"/>
              <a:gd name="T73" fmla="*/ 493 h 637"/>
              <a:gd name="T74" fmla="*/ 319 w 638"/>
              <a:gd name="T75" fmla="*/ 144 h 637"/>
              <a:gd name="T76" fmla="*/ 319 w 638"/>
              <a:gd name="T77" fmla="*/ 493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8" h="637">
                <a:moveTo>
                  <a:pt x="603" y="352"/>
                </a:moveTo>
                <a:cubicBezTo>
                  <a:pt x="638" y="346"/>
                  <a:pt x="638" y="346"/>
                  <a:pt x="638" y="346"/>
                </a:cubicBezTo>
                <a:cubicBezTo>
                  <a:pt x="638" y="290"/>
                  <a:pt x="638" y="290"/>
                  <a:pt x="638" y="290"/>
                </a:cubicBezTo>
                <a:cubicBezTo>
                  <a:pt x="603" y="284"/>
                  <a:pt x="603" y="284"/>
                  <a:pt x="603" y="284"/>
                </a:cubicBezTo>
                <a:cubicBezTo>
                  <a:pt x="573" y="284"/>
                  <a:pt x="573" y="284"/>
                  <a:pt x="573" y="284"/>
                </a:cubicBezTo>
                <a:cubicBezTo>
                  <a:pt x="570" y="261"/>
                  <a:pt x="564" y="240"/>
                  <a:pt x="556" y="221"/>
                </a:cubicBezTo>
                <a:cubicBezTo>
                  <a:pt x="582" y="205"/>
                  <a:pt x="582" y="205"/>
                  <a:pt x="582" y="205"/>
                </a:cubicBezTo>
                <a:cubicBezTo>
                  <a:pt x="609" y="184"/>
                  <a:pt x="609" y="184"/>
                  <a:pt x="609" y="184"/>
                </a:cubicBezTo>
                <a:cubicBezTo>
                  <a:pt x="580" y="134"/>
                  <a:pt x="580" y="134"/>
                  <a:pt x="580" y="134"/>
                </a:cubicBezTo>
                <a:cubicBezTo>
                  <a:pt x="547" y="146"/>
                  <a:pt x="547" y="146"/>
                  <a:pt x="547" y="146"/>
                </a:cubicBezTo>
                <a:cubicBezTo>
                  <a:pt x="521" y="162"/>
                  <a:pt x="521" y="162"/>
                  <a:pt x="521" y="162"/>
                </a:cubicBezTo>
                <a:cubicBezTo>
                  <a:pt x="509" y="145"/>
                  <a:pt x="493" y="128"/>
                  <a:pt x="476" y="116"/>
                </a:cubicBezTo>
                <a:cubicBezTo>
                  <a:pt x="491" y="90"/>
                  <a:pt x="491" y="90"/>
                  <a:pt x="491" y="90"/>
                </a:cubicBezTo>
                <a:cubicBezTo>
                  <a:pt x="503" y="57"/>
                  <a:pt x="503" y="57"/>
                  <a:pt x="503" y="57"/>
                </a:cubicBezTo>
                <a:cubicBezTo>
                  <a:pt x="453" y="28"/>
                  <a:pt x="453" y="28"/>
                  <a:pt x="453" y="28"/>
                </a:cubicBezTo>
                <a:cubicBezTo>
                  <a:pt x="432" y="56"/>
                  <a:pt x="432" y="56"/>
                  <a:pt x="432" y="56"/>
                </a:cubicBezTo>
                <a:cubicBezTo>
                  <a:pt x="417" y="81"/>
                  <a:pt x="417" y="81"/>
                  <a:pt x="417" y="81"/>
                </a:cubicBezTo>
                <a:cubicBezTo>
                  <a:pt x="397" y="74"/>
                  <a:pt x="376" y="68"/>
                  <a:pt x="353" y="65"/>
                </a:cubicBezTo>
                <a:cubicBezTo>
                  <a:pt x="353" y="34"/>
                  <a:pt x="353" y="34"/>
                  <a:pt x="353" y="34"/>
                </a:cubicBezTo>
                <a:cubicBezTo>
                  <a:pt x="347" y="0"/>
                  <a:pt x="347" y="0"/>
                  <a:pt x="347" y="0"/>
                </a:cubicBezTo>
                <a:cubicBezTo>
                  <a:pt x="291" y="0"/>
                  <a:pt x="291" y="0"/>
                  <a:pt x="291" y="0"/>
                </a:cubicBezTo>
                <a:cubicBezTo>
                  <a:pt x="285" y="34"/>
                  <a:pt x="285" y="34"/>
                  <a:pt x="285" y="34"/>
                </a:cubicBezTo>
                <a:cubicBezTo>
                  <a:pt x="285" y="65"/>
                  <a:pt x="285" y="65"/>
                  <a:pt x="285" y="65"/>
                </a:cubicBezTo>
                <a:cubicBezTo>
                  <a:pt x="262" y="68"/>
                  <a:pt x="243" y="74"/>
                  <a:pt x="221" y="81"/>
                </a:cubicBezTo>
                <a:cubicBezTo>
                  <a:pt x="208" y="56"/>
                  <a:pt x="208" y="56"/>
                  <a:pt x="208" y="56"/>
                </a:cubicBezTo>
                <a:cubicBezTo>
                  <a:pt x="185" y="28"/>
                  <a:pt x="185" y="28"/>
                  <a:pt x="185" y="28"/>
                </a:cubicBezTo>
                <a:cubicBezTo>
                  <a:pt x="135" y="57"/>
                  <a:pt x="135" y="57"/>
                  <a:pt x="135" y="57"/>
                </a:cubicBezTo>
                <a:cubicBezTo>
                  <a:pt x="149" y="90"/>
                  <a:pt x="149" y="90"/>
                  <a:pt x="149" y="90"/>
                </a:cubicBezTo>
                <a:cubicBezTo>
                  <a:pt x="162" y="116"/>
                  <a:pt x="162" y="116"/>
                  <a:pt x="162" y="116"/>
                </a:cubicBezTo>
                <a:cubicBezTo>
                  <a:pt x="146" y="128"/>
                  <a:pt x="131" y="145"/>
                  <a:pt x="117" y="162"/>
                </a:cubicBezTo>
                <a:cubicBezTo>
                  <a:pt x="91" y="146"/>
                  <a:pt x="91" y="146"/>
                  <a:pt x="91" y="146"/>
                </a:cubicBezTo>
                <a:cubicBezTo>
                  <a:pt x="58" y="134"/>
                  <a:pt x="58" y="134"/>
                  <a:pt x="58" y="134"/>
                </a:cubicBezTo>
                <a:cubicBezTo>
                  <a:pt x="29" y="184"/>
                  <a:pt x="29" y="184"/>
                  <a:pt x="29" y="184"/>
                </a:cubicBezTo>
                <a:cubicBezTo>
                  <a:pt x="56" y="205"/>
                  <a:pt x="56" y="205"/>
                  <a:pt x="56" y="205"/>
                </a:cubicBezTo>
                <a:cubicBezTo>
                  <a:pt x="82" y="221"/>
                  <a:pt x="82" y="221"/>
                  <a:pt x="82" y="221"/>
                </a:cubicBezTo>
                <a:cubicBezTo>
                  <a:pt x="75" y="240"/>
                  <a:pt x="69" y="261"/>
                  <a:pt x="66" y="284"/>
                </a:cubicBezTo>
                <a:cubicBezTo>
                  <a:pt x="37" y="284"/>
                  <a:pt x="37" y="284"/>
                  <a:pt x="37" y="284"/>
                </a:cubicBezTo>
                <a:cubicBezTo>
                  <a:pt x="0" y="290"/>
                  <a:pt x="0" y="290"/>
                  <a:pt x="0" y="290"/>
                </a:cubicBezTo>
                <a:cubicBezTo>
                  <a:pt x="0" y="346"/>
                  <a:pt x="0" y="346"/>
                  <a:pt x="0" y="346"/>
                </a:cubicBezTo>
                <a:cubicBezTo>
                  <a:pt x="37" y="352"/>
                  <a:pt x="37" y="352"/>
                  <a:pt x="37" y="352"/>
                </a:cubicBezTo>
                <a:cubicBezTo>
                  <a:pt x="66" y="352"/>
                  <a:pt x="66" y="352"/>
                  <a:pt x="66" y="352"/>
                </a:cubicBezTo>
                <a:cubicBezTo>
                  <a:pt x="69" y="373"/>
                  <a:pt x="75" y="395"/>
                  <a:pt x="82" y="414"/>
                </a:cubicBezTo>
                <a:cubicBezTo>
                  <a:pt x="56" y="429"/>
                  <a:pt x="56" y="429"/>
                  <a:pt x="56" y="429"/>
                </a:cubicBezTo>
                <a:cubicBezTo>
                  <a:pt x="29" y="452"/>
                  <a:pt x="29" y="452"/>
                  <a:pt x="29" y="452"/>
                </a:cubicBezTo>
                <a:cubicBezTo>
                  <a:pt x="58" y="502"/>
                  <a:pt x="58" y="502"/>
                  <a:pt x="58" y="502"/>
                </a:cubicBezTo>
                <a:cubicBezTo>
                  <a:pt x="91" y="488"/>
                  <a:pt x="91" y="488"/>
                  <a:pt x="91" y="488"/>
                </a:cubicBezTo>
                <a:cubicBezTo>
                  <a:pt x="117" y="475"/>
                  <a:pt x="117" y="475"/>
                  <a:pt x="117" y="475"/>
                </a:cubicBezTo>
                <a:cubicBezTo>
                  <a:pt x="131" y="491"/>
                  <a:pt x="146" y="507"/>
                  <a:pt x="162" y="520"/>
                </a:cubicBezTo>
                <a:cubicBezTo>
                  <a:pt x="149" y="546"/>
                  <a:pt x="149" y="546"/>
                  <a:pt x="149" y="546"/>
                </a:cubicBezTo>
                <a:cubicBezTo>
                  <a:pt x="135" y="579"/>
                  <a:pt x="135" y="579"/>
                  <a:pt x="135" y="579"/>
                </a:cubicBezTo>
                <a:cubicBezTo>
                  <a:pt x="185" y="608"/>
                  <a:pt x="185" y="608"/>
                  <a:pt x="185" y="608"/>
                </a:cubicBezTo>
                <a:cubicBezTo>
                  <a:pt x="208" y="581"/>
                  <a:pt x="208" y="581"/>
                  <a:pt x="208" y="581"/>
                </a:cubicBezTo>
                <a:cubicBezTo>
                  <a:pt x="221" y="555"/>
                  <a:pt x="221" y="555"/>
                  <a:pt x="221" y="555"/>
                </a:cubicBezTo>
                <a:cubicBezTo>
                  <a:pt x="243" y="563"/>
                  <a:pt x="262" y="569"/>
                  <a:pt x="285" y="572"/>
                </a:cubicBezTo>
                <a:cubicBezTo>
                  <a:pt x="285" y="600"/>
                  <a:pt x="285" y="600"/>
                  <a:pt x="285" y="600"/>
                </a:cubicBezTo>
                <a:cubicBezTo>
                  <a:pt x="291" y="637"/>
                  <a:pt x="291" y="637"/>
                  <a:pt x="291" y="637"/>
                </a:cubicBezTo>
                <a:cubicBezTo>
                  <a:pt x="347" y="637"/>
                  <a:pt x="347" y="637"/>
                  <a:pt x="347" y="637"/>
                </a:cubicBezTo>
                <a:cubicBezTo>
                  <a:pt x="353" y="600"/>
                  <a:pt x="353" y="600"/>
                  <a:pt x="353" y="600"/>
                </a:cubicBezTo>
                <a:cubicBezTo>
                  <a:pt x="353" y="572"/>
                  <a:pt x="353" y="572"/>
                  <a:pt x="353" y="572"/>
                </a:cubicBezTo>
                <a:cubicBezTo>
                  <a:pt x="376" y="569"/>
                  <a:pt x="397" y="563"/>
                  <a:pt x="417" y="555"/>
                </a:cubicBezTo>
                <a:cubicBezTo>
                  <a:pt x="432" y="581"/>
                  <a:pt x="432" y="581"/>
                  <a:pt x="432" y="581"/>
                </a:cubicBezTo>
                <a:cubicBezTo>
                  <a:pt x="453" y="608"/>
                  <a:pt x="453" y="608"/>
                  <a:pt x="453" y="608"/>
                </a:cubicBezTo>
                <a:cubicBezTo>
                  <a:pt x="503" y="579"/>
                  <a:pt x="503" y="579"/>
                  <a:pt x="503" y="579"/>
                </a:cubicBezTo>
                <a:cubicBezTo>
                  <a:pt x="491" y="546"/>
                  <a:pt x="491" y="546"/>
                  <a:pt x="491" y="546"/>
                </a:cubicBezTo>
                <a:cubicBezTo>
                  <a:pt x="476" y="520"/>
                  <a:pt x="476" y="520"/>
                  <a:pt x="476" y="520"/>
                </a:cubicBezTo>
                <a:cubicBezTo>
                  <a:pt x="493" y="507"/>
                  <a:pt x="509" y="491"/>
                  <a:pt x="521" y="475"/>
                </a:cubicBezTo>
                <a:cubicBezTo>
                  <a:pt x="547" y="488"/>
                  <a:pt x="547" y="488"/>
                  <a:pt x="547" y="488"/>
                </a:cubicBezTo>
                <a:cubicBezTo>
                  <a:pt x="580" y="502"/>
                  <a:pt x="580" y="502"/>
                  <a:pt x="580" y="502"/>
                </a:cubicBezTo>
                <a:cubicBezTo>
                  <a:pt x="609" y="452"/>
                  <a:pt x="609" y="452"/>
                  <a:pt x="609" y="452"/>
                </a:cubicBezTo>
                <a:cubicBezTo>
                  <a:pt x="582" y="429"/>
                  <a:pt x="582" y="429"/>
                  <a:pt x="582" y="429"/>
                </a:cubicBezTo>
                <a:cubicBezTo>
                  <a:pt x="556" y="414"/>
                  <a:pt x="556" y="414"/>
                  <a:pt x="556" y="414"/>
                </a:cubicBezTo>
                <a:cubicBezTo>
                  <a:pt x="564" y="395"/>
                  <a:pt x="570" y="373"/>
                  <a:pt x="573" y="352"/>
                </a:cubicBezTo>
                <a:lnTo>
                  <a:pt x="603" y="352"/>
                </a:lnTo>
                <a:close/>
                <a:moveTo>
                  <a:pt x="319" y="493"/>
                </a:moveTo>
                <a:cubicBezTo>
                  <a:pt x="223" y="493"/>
                  <a:pt x="145" y="414"/>
                  <a:pt x="145" y="318"/>
                </a:cubicBezTo>
                <a:cubicBezTo>
                  <a:pt x="145" y="222"/>
                  <a:pt x="223" y="144"/>
                  <a:pt x="319" y="144"/>
                </a:cubicBezTo>
                <a:cubicBezTo>
                  <a:pt x="415" y="144"/>
                  <a:pt x="493" y="222"/>
                  <a:pt x="493" y="318"/>
                </a:cubicBezTo>
                <a:cubicBezTo>
                  <a:pt x="493" y="414"/>
                  <a:pt x="415" y="493"/>
                  <a:pt x="319" y="493"/>
                </a:cubicBezTo>
                <a:close/>
              </a:path>
            </a:pathLst>
          </a:custGeom>
          <a:solidFill>
            <a:srgbClr val="49C1AD"/>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2400">
              <a:solidFill>
                <a:srgbClr val="3F7EE5"/>
              </a:solidFill>
              <a:latin typeface="微软雅黑" pitchFamily="34" charset="-122"/>
              <a:ea typeface="微软雅黑" pitchFamily="34" charset="-122"/>
            </a:endParaRPr>
          </a:p>
        </p:txBody>
      </p:sp>
      <p:sp>
        <p:nvSpPr>
          <p:cNvPr id="4" name="Freeform 12"/>
          <p:cNvSpPr>
            <a:spLocks noEditPoints="1"/>
          </p:cNvSpPr>
          <p:nvPr/>
        </p:nvSpPr>
        <p:spPr bwMode="auto">
          <a:xfrm>
            <a:off x="2002682" y="2735095"/>
            <a:ext cx="2448272" cy="2350682"/>
          </a:xfrm>
          <a:custGeom>
            <a:avLst/>
            <a:gdLst>
              <a:gd name="T0" fmla="*/ 800 w 800"/>
              <a:gd name="T1" fmla="*/ 428 h 799"/>
              <a:gd name="T2" fmla="*/ 766 w 800"/>
              <a:gd name="T3" fmla="*/ 365 h 799"/>
              <a:gd name="T4" fmla="*/ 725 w 800"/>
              <a:gd name="T5" fmla="*/ 303 h 799"/>
              <a:gd name="T6" fmla="*/ 781 w 800"/>
              <a:gd name="T7" fmla="*/ 273 h 799"/>
              <a:gd name="T8" fmla="*/ 725 w 800"/>
              <a:gd name="T9" fmla="*/ 229 h 799"/>
              <a:gd name="T10" fmla="*/ 663 w 800"/>
              <a:gd name="T11" fmla="*/ 186 h 799"/>
              <a:gd name="T12" fmla="*/ 704 w 800"/>
              <a:gd name="T13" fmla="*/ 136 h 799"/>
              <a:gd name="T14" fmla="*/ 636 w 800"/>
              <a:gd name="T15" fmla="*/ 117 h 799"/>
              <a:gd name="T16" fmla="*/ 561 w 800"/>
              <a:gd name="T17" fmla="*/ 102 h 799"/>
              <a:gd name="T18" fmla="*/ 580 w 800"/>
              <a:gd name="T19" fmla="*/ 41 h 799"/>
              <a:gd name="T20" fmla="*/ 509 w 800"/>
              <a:gd name="T21" fmla="*/ 49 h 799"/>
              <a:gd name="T22" fmla="*/ 436 w 800"/>
              <a:gd name="T23" fmla="*/ 64 h 799"/>
              <a:gd name="T24" fmla="*/ 430 w 800"/>
              <a:gd name="T25" fmla="*/ 0 h 799"/>
              <a:gd name="T26" fmla="*/ 366 w 800"/>
              <a:gd name="T27" fmla="*/ 35 h 799"/>
              <a:gd name="T28" fmla="*/ 304 w 800"/>
              <a:gd name="T29" fmla="*/ 76 h 799"/>
              <a:gd name="T30" fmla="*/ 274 w 800"/>
              <a:gd name="T31" fmla="*/ 20 h 799"/>
              <a:gd name="T32" fmla="*/ 230 w 800"/>
              <a:gd name="T33" fmla="*/ 76 h 799"/>
              <a:gd name="T34" fmla="*/ 188 w 800"/>
              <a:gd name="T35" fmla="*/ 138 h 799"/>
              <a:gd name="T36" fmla="*/ 138 w 800"/>
              <a:gd name="T37" fmla="*/ 97 h 799"/>
              <a:gd name="T38" fmla="*/ 118 w 800"/>
              <a:gd name="T39" fmla="*/ 165 h 799"/>
              <a:gd name="T40" fmla="*/ 103 w 800"/>
              <a:gd name="T41" fmla="*/ 239 h 799"/>
              <a:gd name="T42" fmla="*/ 43 w 800"/>
              <a:gd name="T43" fmla="*/ 220 h 799"/>
              <a:gd name="T44" fmla="*/ 50 w 800"/>
              <a:gd name="T45" fmla="*/ 292 h 799"/>
              <a:gd name="T46" fmla="*/ 64 w 800"/>
              <a:gd name="T47" fmla="*/ 365 h 799"/>
              <a:gd name="T48" fmla="*/ 0 w 800"/>
              <a:gd name="T49" fmla="*/ 371 h 799"/>
              <a:gd name="T50" fmla="*/ 37 w 800"/>
              <a:gd name="T51" fmla="*/ 435 h 799"/>
              <a:gd name="T52" fmla="*/ 77 w 800"/>
              <a:gd name="T53" fmla="*/ 497 h 799"/>
              <a:gd name="T54" fmla="*/ 20 w 800"/>
              <a:gd name="T55" fmla="*/ 527 h 799"/>
              <a:gd name="T56" fmla="*/ 77 w 800"/>
              <a:gd name="T57" fmla="*/ 571 h 799"/>
              <a:gd name="T58" fmla="*/ 139 w 800"/>
              <a:gd name="T59" fmla="*/ 613 h 799"/>
              <a:gd name="T60" fmla="*/ 99 w 800"/>
              <a:gd name="T61" fmla="*/ 663 h 799"/>
              <a:gd name="T62" fmla="*/ 167 w 800"/>
              <a:gd name="T63" fmla="*/ 683 h 799"/>
              <a:gd name="T64" fmla="*/ 241 w 800"/>
              <a:gd name="T65" fmla="*/ 698 h 799"/>
              <a:gd name="T66" fmla="*/ 221 w 800"/>
              <a:gd name="T67" fmla="*/ 758 h 799"/>
              <a:gd name="T68" fmla="*/ 292 w 800"/>
              <a:gd name="T69" fmla="*/ 751 h 799"/>
              <a:gd name="T70" fmla="*/ 366 w 800"/>
              <a:gd name="T71" fmla="*/ 736 h 799"/>
              <a:gd name="T72" fmla="*/ 372 w 800"/>
              <a:gd name="T73" fmla="*/ 799 h 799"/>
              <a:gd name="T74" fmla="*/ 436 w 800"/>
              <a:gd name="T75" fmla="*/ 764 h 799"/>
              <a:gd name="T76" fmla="*/ 498 w 800"/>
              <a:gd name="T77" fmla="*/ 724 h 799"/>
              <a:gd name="T78" fmla="*/ 528 w 800"/>
              <a:gd name="T79" fmla="*/ 781 h 799"/>
              <a:gd name="T80" fmla="*/ 572 w 800"/>
              <a:gd name="T81" fmla="*/ 724 h 799"/>
              <a:gd name="T82" fmla="*/ 614 w 800"/>
              <a:gd name="T83" fmla="*/ 662 h 799"/>
              <a:gd name="T84" fmla="*/ 664 w 800"/>
              <a:gd name="T85" fmla="*/ 702 h 799"/>
              <a:gd name="T86" fmla="*/ 684 w 800"/>
              <a:gd name="T87" fmla="*/ 634 h 799"/>
              <a:gd name="T88" fmla="*/ 699 w 800"/>
              <a:gd name="T89" fmla="*/ 560 h 799"/>
              <a:gd name="T90" fmla="*/ 760 w 800"/>
              <a:gd name="T91" fmla="*/ 580 h 799"/>
              <a:gd name="T92" fmla="*/ 751 w 800"/>
              <a:gd name="T93" fmla="*/ 507 h 799"/>
              <a:gd name="T94" fmla="*/ 737 w 800"/>
              <a:gd name="T95" fmla="*/ 435 h 799"/>
              <a:gd name="T96" fmla="*/ 400 w 800"/>
              <a:gd name="T97" fmla="*/ 650 h 799"/>
              <a:gd name="T98" fmla="*/ 400 w 800"/>
              <a:gd name="T99" fmla="*/ 149 h 799"/>
              <a:gd name="T100" fmla="*/ 400 w 800"/>
              <a:gd name="T101" fmla="*/ 65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0" h="799">
                <a:moveTo>
                  <a:pt x="766" y="435"/>
                </a:moveTo>
                <a:cubicBezTo>
                  <a:pt x="800" y="428"/>
                  <a:pt x="800" y="428"/>
                  <a:pt x="800" y="428"/>
                </a:cubicBezTo>
                <a:cubicBezTo>
                  <a:pt x="800" y="371"/>
                  <a:pt x="800" y="371"/>
                  <a:pt x="800" y="371"/>
                </a:cubicBezTo>
                <a:cubicBezTo>
                  <a:pt x="766" y="365"/>
                  <a:pt x="766" y="365"/>
                  <a:pt x="766" y="365"/>
                </a:cubicBezTo>
                <a:cubicBezTo>
                  <a:pt x="737" y="365"/>
                  <a:pt x="737" y="365"/>
                  <a:pt x="737" y="365"/>
                </a:cubicBezTo>
                <a:cubicBezTo>
                  <a:pt x="735" y="344"/>
                  <a:pt x="731" y="322"/>
                  <a:pt x="725" y="303"/>
                </a:cubicBezTo>
                <a:cubicBezTo>
                  <a:pt x="751" y="292"/>
                  <a:pt x="751" y="292"/>
                  <a:pt x="751" y="292"/>
                </a:cubicBezTo>
                <a:cubicBezTo>
                  <a:pt x="781" y="273"/>
                  <a:pt x="781" y="273"/>
                  <a:pt x="781" y="273"/>
                </a:cubicBezTo>
                <a:cubicBezTo>
                  <a:pt x="760" y="220"/>
                  <a:pt x="760" y="220"/>
                  <a:pt x="760" y="220"/>
                </a:cubicBezTo>
                <a:cubicBezTo>
                  <a:pt x="725" y="229"/>
                  <a:pt x="725" y="229"/>
                  <a:pt x="725" y="229"/>
                </a:cubicBezTo>
                <a:cubicBezTo>
                  <a:pt x="699" y="239"/>
                  <a:pt x="699" y="239"/>
                  <a:pt x="699" y="239"/>
                </a:cubicBezTo>
                <a:cubicBezTo>
                  <a:pt x="689" y="220"/>
                  <a:pt x="676" y="203"/>
                  <a:pt x="663" y="186"/>
                </a:cubicBezTo>
                <a:cubicBezTo>
                  <a:pt x="684" y="165"/>
                  <a:pt x="684" y="165"/>
                  <a:pt x="684" y="165"/>
                </a:cubicBezTo>
                <a:cubicBezTo>
                  <a:pt x="704" y="136"/>
                  <a:pt x="704" y="136"/>
                  <a:pt x="704" y="136"/>
                </a:cubicBezTo>
                <a:cubicBezTo>
                  <a:pt x="664" y="97"/>
                  <a:pt x="664" y="97"/>
                  <a:pt x="664" y="97"/>
                </a:cubicBezTo>
                <a:cubicBezTo>
                  <a:pt x="636" y="117"/>
                  <a:pt x="636" y="117"/>
                  <a:pt x="636" y="117"/>
                </a:cubicBezTo>
                <a:cubicBezTo>
                  <a:pt x="614" y="138"/>
                  <a:pt x="614" y="138"/>
                  <a:pt x="614" y="138"/>
                </a:cubicBezTo>
                <a:cubicBezTo>
                  <a:pt x="598" y="124"/>
                  <a:pt x="580" y="112"/>
                  <a:pt x="561" y="102"/>
                </a:cubicBezTo>
                <a:cubicBezTo>
                  <a:pt x="572" y="76"/>
                  <a:pt x="572" y="76"/>
                  <a:pt x="572" y="76"/>
                </a:cubicBezTo>
                <a:cubicBezTo>
                  <a:pt x="580" y="41"/>
                  <a:pt x="580" y="41"/>
                  <a:pt x="580" y="41"/>
                </a:cubicBezTo>
                <a:cubicBezTo>
                  <a:pt x="528" y="20"/>
                  <a:pt x="528" y="20"/>
                  <a:pt x="528" y="20"/>
                </a:cubicBezTo>
                <a:cubicBezTo>
                  <a:pt x="509" y="49"/>
                  <a:pt x="509" y="49"/>
                  <a:pt x="509" y="49"/>
                </a:cubicBezTo>
                <a:cubicBezTo>
                  <a:pt x="498" y="76"/>
                  <a:pt x="498" y="76"/>
                  <a:pt x="498" y="76"/>
                </a:cubicBezTo>
                <a:cubicBezTo>
                  <a:pt x="478" y="70"/>
                  <a:pt x="457" y="65"/>
                  <a:pt x="436" y="64"/>
                </a:cubicBezTo>
                <a:cubicBezTo>
                  <a:pt x="436" y="35"/>
                  <a:pt x="436" y="35"/>
                  <a:pt x="436" y="35"/>
                </a:cubicBezTo>
                <a:cubicBezTo>
                  <a:pt x="430" y="0"/>
                  <a:pt x="430" y="0"/>
                  <a:pt x="430" y="0"/>
                </a:cubicBezTo>
                <a:cubicBezTo>
                  <a:pt x="372" y="0"/>
                  <a:pt x="372" y="0"/>
                  <a:pt x="372" y="0"/>
                </a:cubicBezTo>
                <a:cubicBezTo>
                  <a:pt x="366" y="35"/>
                  <a:pt x="366" y="35"/>
                  <a:pt x="366" y="35"/>
                </a:cubicBezTo>
                <a:cubicBezTo>
                  <a:pt x="366" y="64"/>
                  <a:pt x="366" y="64"/>
                  <a:pt x="366" y="64"/>
                </a:cubicBezTo>
                <a:cubicBezTo>
                  <a:pt x="345" y="65"/>
                  <a:pt x="324" y="70"/>
                  <a:pt x="304" y="76"/>
                </a:cubicBezTo>
                <a:cubicBezTo>
                  <a:pt x="292" y="49"/>
                  <a:pt x="292" y="49"/>
                  <a:pt x="292" y="49"/>
                </a:cubicBezTo>
                <a:cubicBezTo>
                  <a:pt x="274" y="20"/>
                  <a:pt x="274" y="20"/>
                  <a:pt x="274" y="20"/>
                </a:cubicBezTo>
                <a:cubicBezTo>
                  <a:pt x="221" y="41"/>
                  <a:pt x="221" y="41"/>
                  <a:pt x="221" y="41"/>
                </a:cubicBezTo>
                <a:cubicBezTo>
                  <a:pt x="230" y="76"/>
                  <a:pt x="230" y="76"/>
                  <a:pt x="230" y="76"/>
                </a:cubicBezTo>
                <a:cubicBezTo>
                  <a:pt x="241" y="102"/>
                  <a:pt x="241" y="102"/>
                  <a:pt x="241" y="102"/>
                </a:cubicBezTo>
                <a:cubicBezTo>
                  <a:pt x="221" y="112"/>
                  <a:pt x="204" y="124"/>
                  <a:pt x="188" y="138"/>
                </a:cubicBezTo>
                <a:cubicBezTo>
                  <a:pt x="167" y="117"/>
                  <a:pt x="167" y="117"/>
                  <a:pt x="167" y="117"/>
                </a:cubicBezTo>
                <a:cubicBezTo>
                  <a:pt x="138" y="97"/>
                  <a:pt x="138" y="97"/>
                  <a:pt x="138" y="97"/>
                </a:cubicBezTo>
                <a:cubicBezTo>
                  <a:pt x="99" y="136"/>
                  <a:pt x="99" y="136"/>
                  <a:pt x="99" y="136"/>
                </a:cubicBezTo>
                <a:cubicBezTo>
                  <a:pt x="118" y="165"/>
                  <a:pt x="118" y="165"/>
                  <a:pt x="118" y="165"/>
                </a:cubicBezTo>
                <a:cubicBezTo>
                  <a:pt x="139" y="186"/>
                  <a:pt x="139" y="186"/>
                  <a:pt x="139" y="186"/>
                </a:cubicBezTo>
                <a:cubicBezTo>
                  <a:pt x="126" y="203"/>
                  <a:pt x="114" y="220"/>
                  <a:pt x="103" y="239"/>
                </a:cubicBezTo>
                <a:cubicBezTo>
                  <a:pt x="77" y="229"/>
                  <a:pt x="77" y="229"/>
                  <a:pt x="77" y="229"/>
                </a:cubicBezTo>
                <a:cubicBezTo>
                  <a:pt x="43" y="220"/>
                  <a:pt x="43" y="220"/>
                  <a:pt x="43" y="220"/>
                </a:cubicBezTo>
                <a:cubicBezTo>
                  <a:pt x="20" y="273"/>
                  <a:pt x="20" y="273"/>
                  <a:pt x="20" y="273"/>
                </a:cubicBezTo>
                <a:cubicBezTo>
                  <a:pt x="50" y="292"/>
                  <a:pt x="50" y="292"/>
                  <a:pt x="50" y="292"/>
                </a:cubicBezTo>
                <a:cubicBezTo>
                  <a:pt x="77" y="303"/>
                  <a:pt x="77" y="303"/>
                  <a:pt x="77" y="303"/>
                </a:cubicBezTo>
                <a:cubicBezTo>
                  <a:pt x="71" y="322"/>
                  <a:pt x="67" y="344"/>
                  <a:pt x="64" y="365"/>
                </a:cubicBezTo>
                <a:cubicBezTo>
                  <a:pt x="37" y="365"/>
                  <a:pt x="37" y="365"/>
                  <a:pt x="37" y="365"/>
                </a:cubicBezTo>
                <a:cubicBezTo>
                  <a:pt x="0" y="371"/>
                  <a:pt x="0" y="371"/>
                  <a:pt x="0" y="371"/>
                </a:cubicBezTo>
                <a:cubicBezTo>
                  <a:pt x="0" y="428"/>
                  <a:pt x="0" y="428"/>
                  <a:pt x="0" y="428"/>
                </a:cubicBezTo>
                <a:cubicBezTo>
                  <a:pt x="37" y="435"/>
                  <a:pt x="37" y="435"/>
                  <a:pt x="37" y="435"/>
                </a:cubicBezTo>
                <a:cubicBezTo>
                  <a:pt x="64" y="435"/>
                  <a:pt x="64" y="435"/>
                  <a:pt x="64" y="435"/>
                </a:cubicBezTo>
                <a:cubicBezTo>
                  <a:pt x="67" y="456"/>
                  <a:pt x="71" y="477"/>
                  <a:pt x="77" y="497"/>
                </a:cubicBezTo>
                <a:cubicBezTo>
                  <a:pt x="50" y="507"/>
                  <a:pt x="50" y="507"/>
                  <a:pt x="50" y="507"/>
                </a:cubicBezTo>
                <a:cubicBezTo>
                  <a:pt x="20" y="527"/>
                  <a:pt x="20" y="527"/>
                  <a:pt x="20" y="527"/>
                </a:cubicBezTo>
                <a:cubicBezTo>
                  <a:pt x="43" y="580"/>
                  <a:pt x="43" y="580"/>
                  <a:pt x="43" y="580"/>
                </a:cubicBezTo>
                <a:cubicBezTo>
                  <a:pt x="77" y="571"/>
                  <a:pt x="77" y="571"/>
                  <a:pt x="77" y="571"/>
                </a:cubicBezTo>
                <a:cubicBezTo>
                  <a:pt x="103" y="560"/>
                  <a:pt x="103" y="560"/>
                  <a:pt x="103" y="560"/>
                </a:cubicBezTo>
                <a:cubicBezTo>
                  <a:pt x="114" y="580"/>
                  <a:pt x="126" y="596"/>
                  <a:pt x="139" y="613"/>
                </a:cubicBezTo>
                <a:cubicBezTo>
                  <a:pt x="118" y="634"/>
                  <a:pt x="118" y="634"/>
                  <a:pt x="118" y="634"/>
                </a:cubicBezTo>
                <a:cubicBezTo>
                  <a:pt x="99" y="663"/>
                  <a:pt x="99" y="663"/>
                  <a:pt x="99" y="663"/>
                </a:cubicBezTo>
                <a:cubicBezTo>
                  <a:pt x="138" y="702"/>
                  <a:pt x="138" y="702"/>
                  <a:pt x="138" y="702"/>
                </a:cubicBezTo>
                <a:cubicBezTo>
                  <a:pt x="167" y="683"/>
                  <a:pt x="167" y="683"/>
                  <a:pt x="167" y="683"/>
                </a:cubicBezTo>
                <a:cubicBezTo>
                  <a:pt x="188" y="662"/>
                  <a:pt x="188" y="662"/>
                  <a:pt x="188" y="662"/>
                </a:cubicBezTo>
                <a:cubicBezTo>
                  <a:pt x="204" y="675"/>
                  <a:pt x="221" y="687"/>
                  <a:pt x="241" y="698"/>
                </a:cubicBezTo>
                <a:cubicBezTo>
                  <a:pt x="230" y="724"/>
                  <a:pt x="230" y="724"/>
                  <a:pt x="230" y="724"/>
                </a:cubicBezTo>
                <a:cubicBezTo>
                  <a:pt x="221" y="758"/>
                  <a:pt x="221" y="758"/>
                  <a:pt x="221" y="758"/>
                </a:cubicBezTo>
                <a:cubicBezTo>
                  <a:pt x="274" y="781"/>
                  <a:pt x="274" y="781"/>
                  <a:pt x="274" y="781"/>
                </a:cubicBezTo>
                <a:cubicBezTo>
                  <a:pt x="292" y="751"/>
                  <a:pt x="292" y="751"/>
                  <a:pt x="292" y="751"/>
                </a:cubicBezTo>
                <a:cubicBezTo>
                  <a:pt x="304" y="724"/>
                  <a:pt x="304" y="724"/>
                  <a:pt x="304" y="724"/>
                </a:cubicBezTo>
                <a:cubicBezTo>
                  <a:pt x="324" y="730"/>
                  <a:pt x="345" y="734"/>
                  <a:pt x="366" y="736"/>
                </a:cubicBezTo>
                <a:cubicBezTo>
                  <a:pt x="366" y="764"/>
                  <a:pt x="366" y="764"/>
                  <a:pt x="366" y="764"/>
                </a:cubicBezTo>
                <a:cubicBezTo>
                  <a:pt x="372" y="799"/>
                  <a:pt x="372" y="799"/>
                  <a:pt x="372" y="799"/>
                </a:cubicBezTo>
                <a:cubicBezTo>
                  <a:pt x="430" y="799"/>
                  <a:pt x="430" y="799"/>
                  <a:pt x="430" y="799"/>
                </a:cubicBezTo>
                <a:cubicBezTo>
                  <a:pt x="436" y="764"/>
                  <a:pt x="436" y="764"/>
                  <a:pt x="436" y="764"/>
                </a:cubicBezTo>
                <a:cubicBezTo>
                  <a:pt x="436" y="736"/>
                  <a:pt x="436" y="736"/>
                  <a:pt x="436" y="736"/>
                </a:cubicBezTo>
                <a:cubicBezTo>
                  <a:pt x="457" y="734"/>
                  <a:pt x="478" y="730"/>
                  <a:pt x="498" y="724"/>
                </a:cubicBezTo>
                <a:cubicBezTo>
                  <a:pt x="509" y="751"/>
                  <a:pt x="509" y="751"/>
                  <a:pt x="509" y="751"/>
                </a:cubicBezTo>
                <a:cubicBezTo>
                  <a:pt x="528" y="781"/>
                  <a:pt x="528" y="781"/>
                  <a:pt x="528" y="781"/>
                </a:cubicBezTo>
                <a:cubicBezTo>
                  <a:pt x="580" y="758"/>
                  <a:pt x="580" y="758"/>
                  <a:pt x="580" y="758"/>
                </a:cubicBezTo>
                <a:cubicBezTo>
                  <a:pt x="572" y="724"/>
                  <a:pt x="572" y="724"/>
                  <a:pt x="572" y="724"/>
                </a:cubicBezTo>
                <a:cubicBezTo>
                  <a:pt x="561" y="698"/>
                  <a:pt x="561" y="698"/>
                  <a:pt x="561" y="698"/>
                </a:cubicBezTo>
                <a:cubicBezTo>
                  <a:pt x="580" y="687"/>
                  <a:pt x="598" y="675"/>
                  <a:pt x="614" y="662"/>
                </a:cubicBezTo>
                <a:cubicBezTo>
                  <a:pt x="636" y="683"/>
                  <a:pt x="636" y="683"/>
                  <a:pt x="636" y="683"/>
                </a:cubicBezTo>
                <a:cubicBezTo>
                  <a:pt x="664" y="702"/>
                  <a:pt x="664" y="702"/>
                  <a:pt x="664" y="702"/>
                </a:cubicBezTo>
                <a:cubicBezTo>
                  <a:pt x="704" y="663"/>
                  <a:pt x="704" y="663"/>
                  <a:pt x="704" y="663"/>
                </a:cubicBezTo>
                <a:cubicBezTo>
                  <a:pt x="684" y="634"/>
                  <a:pt x="684" y="634"/>
                  <a:pt x="684" y="634"/>
                </a:cubicBezTo>
                <a:cubicBezTo>
                  <a:pt x="663" y="613"/>
                  <a:pt x="663" y="613"/>
                  <a:pt x="663" y="613"/>
                </a:cubicBezTo>
                <a:cubicBezTo>
                  <a:pt x="676" y="596"/>
                  <a:pt x="689" y="580"/>
                  <a:pt x="699" y="560"/>
                </a:cubicBezTo>
                <a:cubicBezTo>
                  <a:pt x="725" y="571"/>
                  <a:pt x="725" y="571"/>
                  <a:pt x="725" y="571"/>
                </a:cubicBezTo>
                <a:cubicBezTo>
                  <a:pt x="760" y="580"/>
                  <a:pt x="760" y="580"/>
                  <a:pt x="760" y="580"/>
                </a:cubicBezTo>
                <a:cubicBezTo>
                  <a:pt x="781" y="527"/>
                  <a:pt x="781" y="527"/>
                  <a:pt x="781" y="527"/>
                </a:cubicBezTo>
                <a:cubicBezTo>
                  <a:pt x="751" y="507"/>
                  <a:pt x="751" y="507"/>
                  <a:pt x="751" y="507"/>
                </a:cubicBezTo>
                <a:cubicBezTo>
                  <a:pt x="725" y="497"/>
                  <a:pt x="725" y="497"/>
                  <a:pt x="725" y="497"/>
                </a:cubicBezTo>
                <a:cubicBezTo>
                  <a:pt x="731" y="477"/>
                  <a:pt x="735" y="456"/>
                  <a:pt x="737" y="435"/>
                </a:cubicBezTo>
                <a:lnTo>
                  <a:pt x="766" y="435"/>
                </a:lnTo>
                <a:close/>
                <a:moveTo>
                  <a:pt x="400" y="650"/>
                </a:moveTo>
                <a:cubicBezTo>
                  <a:pt x="262" y="650"/>
                  <a:pt x="150" y="538"/>
                  <a:pt x="150" y="400"/>
                </a:cubicBezTo>
                <a:cubicBezTo>
                  <a:pt x="150" y="261"/>
                  <a:pt x="262" y="149"/>
                  <a:pt x="400" y="149"/>
                </a:cubicBezTo>
                <a:cubicBezTo>
                  <a:pt x="539" y="149"/>
                  <a:pt x="651" y="261"/>
                  <a:pt x="651" y="400"/>
                </a:cubicBezTo>
                <a:cubicBezTo>
                  <a:pt x="651" y="538"/>
                  <a:pt x="539" y="650"/>
                  <a:pt x="400" y="650"/>
                </a:cubicBezTo>
                <a:close/>
              </a:path>
            </a:pathLst>
          </a:custGeom>
          <a:solidFill>
            <a:srgbClr val="00B0F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a:solidFill>
                <a:srgbClr val="FFFFFF"/>
              </a:solidFill>
            </a:endParaRPr>
          </a:p>
        </p:txBody>
      </p:sp>
      <p:sp>
        <p:nvSpPr>
          <p:cNvPr id="5" name="Freeform 13"/>
          <p:cNvSpPr>
            <a:spLocks noEditPoints="1"/>
          </p:cNvSpPr>
          <p:nvPr/>
        </p:nvSpPr>
        <p:spPr bwMode="auto">
          <a:xfrm>
            <a:off x="1464043" y="1173401"/>
            <a:ext cx="1986730" cy="1861457"/>
          </a:xfrm>
          <a:custGeom>
            <a:avLst/>
            <a:gdLst>
              <a:gd name="T0" fmla="*/ 467 w 524"/>
              <a:gd name="T1" fmla="*/ 267 h 533"/>
              <a:gd name="T2" fmla="*/ 493 w 524"/>
              <a:gd name="T3" fmla="*/ 227 h 533"/>
              <a:gd name="T4" fmla="*/ 506 w 524"/>
              <a:gd name="T5" fmla="*/ 156 h 533"/>
              <a:gd name="T6" fmla="*/ 444 w 524"/>
              <a:gd name="T7" fmla="*/ 171 h 533"/>
              <a:gd name="T8" fmla="*/ 426 w 524"/>
              <a:gd name="T9" fmla="*/ 99 h 533"/>
              <a:gd name="T10" fmla="*/ 396 w 524"/>
              <a:gd name="T11" fmla="*/ 33 h 533"/>
              <a:gd name="T12" fmla="*/ 354 w 524"/>
              <a:gd name="T13" fmla="*/ 82 h 533"/>
              <a:gd name="T14" fmla="*/ 296 w 524"/>
              <a:gd name="T15" fmla="*/ 35 h 533"/>
              <a:gd name="T16" fmla="*/ 234 w 524"/>
              <a:gd name="T17" fmla="*/ 0 h 533"/>
              <a:gd name="T18" fmla="*/ 228 w 524"/>
              <a:gd name="T19" fmla="*/ 64 h 533"/>
              <a:gd name="T20" fmla="*/ 154 w 524"/>
              <a:gd name="T21" fmla="*/ 59 h 533"/>
              <a:gd name="T22" fmla="*/ 83 w 524"/>
              <a:gd name="T23" fmla="*/ 67 h 533"/>
              <a:gd name="T24" fmla="*/ 116 w 524"/>
              <a:gd name="T25" fmla="*/ 123 h 533"/>
              <a:gd name="T26" fmla="*/ 53 w 524"/>
              <a:gd name="T27" fmla="*/ 162 h 533"/>
              <a:gd name="T28" fmla="*/ 0 w 524"/>
              <a:gd name="T29" fmla="*/ 211 h 533"/>
              <a:gd name="T30" fmla="*/ 59 w 524"/>
              <a:gd name="T31" fmla="*/ 236 h 533"/>
              <a:gd name="T32" fmla="*/ 59 w 524"/>
              <a:gd name="T33" fmla="*/ 295 h 533"/>
              <a:gd name="T34" fmla="*/ 0 w 524"/>
              <a:gd name="T35" fmla="*/ 321 h 533"/>
              <a:gd name="T36" fmla="*/ 53 w 524"/>
              <a:gd name="T37" fmla="*/ 369 h 533"/>
              <a:gd name="T38" fmla="*/ 116 w 524"/>
              <a:gd name="T39" fmla="*/ 410 h 533"/>
              <a:gd name="T40" fmla="*/ 83 w 524"/>
              <a:gd name="T41" fmla="*/ 465 h 533"/>
              <a:gd name="T42" fmla="*/ 154 w 524"/>
              <a:gd name="T43" fmla="*/ 474 h 533"/>
              <a:gd name="T44" fmla="*/ 228 w 524"/>
              <a:gd name="T45" fmla="*/ 468 h 533"/>
              <a:gd name="T46" fmla="*/ 234 w 524"/>
              <a:gd name="T47" fmla="*/ 533 h 533"/>
              <a:gd name="T48" fmla="*/ 296 w 524"/>
              <a:gd name="T49" fmla="*/ 498 h 533"/>
              <a:gd name="T50" fmla="*/ 354 w 524"/>
              <a:gd name="T51" fmla="*/ 450 h 533"/>
              <a:gd name="T52" fmla="*/ 396 w 524"/>
              <a:gd name="T53" fmla="*/ 498 h 533"/>
              <a:gd name="T54" fmla="*/ 426 w 524"/>
              <a:gd name="T55" fmla="*/ 433 h 533"/>
              <a:gd name="T56" fmla="*/ 444 w 524"/>
              <a:gd name="T57" fmla="*/ 362 h 533"/>
              <a:gd name="T58" fmla="*/ 506 w 524"/>
              <a:gd name="T59" fmla="*/ 376 h 533"/>
              <a:gd name="T60" fmla="*/ 493 w 524"/>
              <a:gd name="T61" fmla="*/ 304 h 533"/>
              <a:gd name="T62" fmla="*/ 262 w 524"/>
              <a:gd name="T63" fmla="*/ 417 h 533"/>
              <a:gd name="T64" fmla="*/ 262 w 524"/>
              <a:gd name="T65" fmla="*/ 116 h 533"/>
              <a:gd name="T66" fmla="*/ 262 w 524"/>
              <a:gd name="T67" fmla="*/ 41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4" h="533">
                <a:moveTo>
                  <a:pt x="466" y="295"/>
                </a:moveTo>
                <a:cubicBezTo>
                  <a:pt x="467" y="286"/>
                  <a:pt x="467" y="276"/>
                  <a:pt x="467" y="267"/>
                </a:cubicBezTo>
                <a:cubicBezTo>
                  <a:pt x="467" y="256"/>
                  <a:pt x="467" y="245"/>
                  <a:pt x="466" y="236"/>
                </a:cubicBezTo>
                <a:cubicBezTo>
                  <a:pt x="493" y="227"/>
                  <a:pt x="493" y="227"/>
                  <a:pt x="493" y="227"/>
                </a:cubicBezTo>
                <a:cubicBezTo>
                  <a:pt x="524" y="211"/>
                  <a:pt x="524" y="211"/>
                  <a:pt x="524" y="211"/>
                </a:cubicBezTo>
                <a:cubicBezTo>
                  <a:pt x="506" y="156"/>
                  <a:pt x="506" y="156"/>
                  <a:pt x="506" y="156"/>
                </a:cubicBezTo>
                <a:cubicBezTo>
                  <a:pt x="472" y="162"/>
                  <a:pt x="472" y="162"/>
                  <a:pt x="472" y="162"/>
                </a:cubicBezTo>
                <a:cubicBezTo>
                  <a:pt x="444" y="171"/>
                  <a:pt x="444" y="171"/>
                  <a:pt x="444" y="171"/>
                </a:cubicBezTo>
                <a:cubicBezTo>
                  <a:pt x="435" y="153"/>
                  <a:pt x="423" y="136"/>
                  <a:pt x="410" y="123"/>
                </a:cubicBezTo>
                <a:cubicBezTo>
                  <a:pt x="426" y="99"/>
                  <a:pt x="426" y="99"/>
                  <a:pt x="426" y="99"/>
                </a:cubicBezTo>
                <a:cubicBezTo>
                  <a:pt x="441" y="67"/>
                  <a:pt x="441" y="67"/>
                  <a:pt x="441" y="67"/>
                </a:cubicBezTo>
                <a:cubicBezTo>
                  <a:pt x="396" y="33"/>
                  <a:pt x="396" y="33"/>
                  <a:pt x="396" y="33"/>
                </a:cubicBezTo>
                <a:cubicBezTo>
                  <a:pt x="370" y="59"/>
                  <a:pt x="370" y="59"/>
                  <a:pt x="370" y="59"/>
                </a:cubicBezTo>
                <a:cubicBezTo>
                  <a:pt x="354" y="82"/>
                  <a:pt x="354" y="82"/>
                  <a:pt x="354" y="82"/>
                </a:cubicBezTo>
                <a:cubicBezTo>
                  <a:pt x="335" y="73"/>
                  <a:pt x="317" y="67"/>
                  <a:pt x="296" y="64"/>
                </a:cubicBezTo>
                <a:cubicBezTo>
                  <a:pt x="296" y="35"/>
                  <a:pt x="296" y="35"/>
                  <a:pt x="296" y="35"/>
                </a:cubicBezTo>
                <a:cubicBezTo>
                  <a:pt x="290" y="0"/>
                  <a:pt x="290" y="0"/>
                  <a:pt x="290" y="0"/>
                </a:cubicBezTo>
                <a:cubicBezTo>
                  <a:pt x="234" y="0"/>
                  <a:pt x="234" y="0"/>
                  <a:pt x="234" y="0"/>
                </a:cubicBezTo>
                <a:cubicBezTo>
                  <a:pt x="228" y="35"/>
                  <a:pt x="228" y="35"/>
                  <a:pt x="228" y="35"/>
                </a:cubicBezTo>
                <a:cubicBezTo>
                  <a:pt x="228" y="64"/>
                  <a:pt x="228" y="64"/>
                  <a:pt x="228" y="64"/>
                </a:cubicBezTo>
                <a:cubicBezTo>
                  <a:pt x="208" y="67"/>
                  <a:pt x="189" y="73"/>
                  <a:pt x="171" y="82"/>
                </a:cubicBezTo>
                <a:cubicBezTo>
                  <a:pt x="154" y="59"/>
                  <a:pt x="154" y="59"/>
                  <a:pt x="154" y="59"/>
                </a:cubicBezTo>
                <a:cubicBezTo>
                  <a:pt x="128" y="33"/>
                  <a:pt x="128" y="33"/>
                  <a:pt x="128" y="33"/>
                </a:cubicBezTo>
                <a:cubicBezTo>
                  <a:pt x="83" y="67"/>
                  <a:pt x="83" y="67"/>
                  <a:pt x="83" y="67"/>
                </a:cubicBezTo>
                <a:cubicBezTo>
                  <a:pt x="98" y="99"/>
                  <a:pt x="98" y="99"/>
                  <a:pt x="98" y="99"/>
                </a:cubicBezTo>
                <a:cubicBezTo>
                  <a:pt x="116" y="123"/>
                  <a:pt x="116" y="123"/>
                  <a:pt x="116" y="123"/>
                </a:cubicBezTo>
                <a:cubicBezTo>
                  <a:pt x="101" y="136"/>
                  <a:pt x="91" y="153"/>
                  <a:pt x="80" y="171"/>
                </a:cubicBezTo>
                <a:cubicBezTo>
                  <a:pt x="53" y="162"/>
                  <a:pt x="53" y="162"/>
                  <a:pt x="53" y="162"/>
                </a:cubicBezTo>
                <a:cubicBezTo>
                  <a:pt x="18" y="156"/>
                  <a:pt x="18" y="156"/>
                  <a:pt x="18" y="156"/>
                </a:cubicBezTo>
                <a:cubicBezTo>
                  <a:pt x="0" y="211"/>
                  <a:pt x="0" y="211"/>
                  <a:pt x="0" y="211"/>
                </a:cubicBezTo>
                <a:cubicBezTo>
                  <a:pt x="32" y="227"/>
                  <a:pt x="32" y="227"/>
                  <a:pt x="32" y="227"/>
                </a:cubicBezTo>
                <a:cubicBezTo>
                  <a:pt x="59" y="236"/>
                  <a:pt x="59" y="236"/>
                  <a:pt x="59" y="236"/>
                </a:cubicBezTo>
                <a:cubicBezTo>
                  <a:pt x="57" y="245"/>
                  <a:pt x="57" y="256"/>
                  <a:pt x="57" y="267"/>
                </a:cubicBezTo>
                <a:cubicBezTo>
                  <a:pt x="57" y="276"/>
                  <a:pt x="57" y="286"/>
                  <a:pt x="59" y="295"/>
                </a:cubicBezTo>
                <a:cubicBezTo>
                  <a:pt x="32" y="304"/>
                  <a:pt x="32" y="304"/>
                  <a:pt x="32" y="304"/>
                </a:cubicBezTo>
                <a:cubicBezTo>
                  <a:pt x="0" y="321"/>
                  <a:pt x="0" y="321"/>
                  <a:pt x="0" y="321"/>
                </a:cubicBezTo>
                <a:cubicBezTo>
                  <a:pt x="18" y="376"/>
                  <a:pt x="18" y="376"/>
                  <a:pt x="18" y="376"/>
                </a:cubicBezTo>
                <a:cubicBezTo>
                  <a:pt x="53" y="369"/>
                  <a:pt x="53" y="369"/>
                  <a:pt x="53" y="369"/>
                </a:cubicBezTo>
                <a:cubicBezTo>
                  <a:pt x="80" y="362"/>
                  <a:pt x="80" y="362"/>
                  <a:pt x="80" y="362"/>
                </a:cubicBezTo>
                <a:cubicBezTo>
                  <a:pt x="91" y="379"/>
                  <a:pt x="101" y="395"/>
                  <a:pt x="116" y="410"/>
                </a:cubicBezTo>
                <a:cubicBezTo>
                  <a:pt x="98" y="433"/>
                  <a:pt x="98" y="433"/>
                  <a:pt x="98" y="433"/>
                </a:cubicBezTo>
                <a:cubicBezTo>
                  <a:pt x="83" y="465"/>
                  <a:pt x="83" y="465"/>
                  <a:pt x="83" y="465"/>
                </a:cubicBezTo>
                <a:cubicBezTo>
                  <a:pt x="128" y="498"/>
                  <a:pt x="128" y="498"/>
                  <a:pt x="128" y="498"/>
                </a:cubicBezTo>
                <a:cubicBezTo>
                  <a:pt x="154" y="474"/>
                  <a:pt x="154" y="474"/>
                  <a:pt x="154" y="474"/>
                </a:cubicBezTo>
                <a:cubicBezTo>
                  <a:pt x="171" y="450"/>
                  <a:pt x="171" y="450"/>
                  <a:pt x="171" y="450"/>
                </a:cubicBezTo>
                <a:cubicBezTo>
                  <a:pt x="189" y="459"/>
                  <a:pt x="208" y="465"/>
                  <a:pt x="228" y="468"/>
                </a:cubicBezTo>
                <a:cubicBezTo>
                  <a:pt x="228" y="498"/>
                  <a:pt x="228" y="498"/>
                  <a:pt x="228" y="498"/>
                </a:cubicBezTo>
                <a:cubicBezTo>
                  <a:pt x="234" y="533"/>
                  <a:pt x="234" y="533"/>
                  <a:pt x="234" y="533"/>
                </a:cubicBezTo>
                <a:cubicBezTo>
                  <a:pt x="290" y="533"/>
                  <a:pt x="290" y="533"/>
                  <a:pt x="290" y="533"/>
                </a:cubicBezTo>
                <a:cubicBezTo>
                  <a:pt x="296" y="498"/>
                  <a:pt x="296" y="498"/>
                  <a:pt x="296" y="498"/>
                </a:cubicBezTo>
                <a:cubicBezTo>
                  <a:pt x="296" y="468"/>
                  <a:pt x="296" y="468"/>
                  <a:pt x="296" y="468"/>
                </a:cubicBezTo>
                <a:cubicBezTo>
                  <a:pt x="317" y="465"/>
                  <a:pt x="335" y="459"/>
                  <a:pt x="354" y="450"/>
                </a:cubicBezTo>
                <a:cubicBezTo>
                  <a:pt x="370" y="474"/>
                  <a:pt x="370" y="474"/>
                  <a:pt x="370" y="474"/>
                </a:cubicBezTo>
                <a:cubicBezTo>
                  <a:pt x="396" y="498"/>
                  <a:pt x="396" y="498"/>
                  <a:pt x="396" y="498"/>
                </a:cubicBezTo>
                <a:cubicBezTo>
                  <a:pt x="441" y="465"/>
                  <a:pt x="441" y="465"/>
                  <a:pt x="441" y="465"/>
                </a:cubicBezTo>
                <a:cubicBezTo>
                  <a:pt x="426" y="433"/>
                  <a:pt x="426" y="433"/>
                  <a:pt x="426" y="433"/>
                </a:cubicBezTo>
                <a:cubicBezTo>
                  <a:pt x="410" y="410"/>
                  <a:pt x="410" y="410"/>
                  <a:pt x="410" y="410"/>
                </a:cubicBezTo>
                <a:cubicBezTo>
                  <a:pt x="423" y="395"/>
                  <a:pt x="435" y="379"/>
                  <a:pt x="444" y="362"/>
                </a:cubicBezTo>
                <a:cubicBezTo>
                  <a:pt x="472" y="369"/>
                  <a:pt x="472" y="369"/>
                  <a:pt x="472" y="369"/>
                </a:cubicBezTo>
                <a:cubicBezTo>
                  <a:pt x="506" y="376"/>
                  <a:pt x="506" y="376"/>
                  <a:pt x="506" y="376"/>
                </a:cubicBezTo>
                <a:cubicBezTo>
                  <a:pt x="524" y="321"/>
                  <a:pt x="524" y="321"/>
                  <a:pt x="524" y="321"/>
                </a:cubicBezTo>
                <a:cubicBezTo>
                  <a:pt x="493" y="304"/>
                  <a:pt x="493" y="304"/>
                  <a:pt x="493" y="304"/>
                </a:cubicBezTo>
                <a:lnTo>
                  <a:pt x="466" y="295"/>
                </a:lnTo>
                <a:close/>
                <a:moveTo>
                  <a:pt x="262" y="417"/>
                </a:moveTo>
                <a:cubicBezTo>
                  <a:pt x="179" y="417"/>
                  <a:pt x="112" y="350"/>
                  <a:pt x="112" y="267"/>
                </a:cubicBezTo>
                <a:cubicBezTo>
                  <a:pt x="112" y="183"/>
                  <a:pt x="179" y="116"/>
                  <a:pt x="262" y="116"/>
                </a:cubicBezTo>
                <a:cubicBezTo>
                  <a:pt x="345" y="116"/>
                  <a:pt x="412" y="183"/>
                  <a:pt x="412" y="267"/>
                </a:cubicBezTo>
                <a:cubicBezTo>
                  <a:pt x="412" y="350"/>
                  <a:pt x="345" y="417"/>
                  <a:pt x="262" y="417"/>
                </a:cubicBezTo>
                <a:close/>
              </a:path>
            </a:pathLst>
          </a:custGeom>
          <a:solidFill>
            <a:srgbClr val="A8CF38"/>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a:solidFill>
                <a:srgbClr val="FFFFFF"/>
              </a:solidFill>
            </a:endParaRPr>
          </a:p>
        </p:txBody>
      </p:sp>
      <p:sp>
        <p:nvSpPr>
          <p:cNvPr id="16" name="TextBox 15"/>
          <p:cNvSpPr txBox="1"/>
          <p:nvPr/>
        </p:nvSpPr>
        <p:spPr>
          <a:xfrm>
            <a:off x="4989593" y="1764121"/>
            <a:ext cx="6297150" cy="3883755"/>
          </a:xfrm>
          <a:prstGeom prst="rect">
            <a:avLst/>
          </a:prstGeom>
          <a:noFill/>
        </p:spPr>
        <p:txBody>
          <a:bodyPr wrap="square" rtlCol="0">
            <a:spAutoFit/>
          </a:bodyPr>
          <a:lstStyle/>
          <a:p>
            <a:pPr algn="just">
              <a:lnSpc>
                <a:spcPct val="150000"/>
              </a:lnSpc>
            </a:pPr>
            <a:r>
              <a:rPr lang="zh-CN" altLang="en-US" sz="2400" b="1" dirty="0">
                <a:solidFill>
                  <a:srgbClr val="FF0000"/>
                </a:solidFill>
                <a:latin typeface="宋体" panose="02010600030101010101" pitchFamily="2" charset="-122"/>
                <a:ea typeface="宋体" panose="02010600030101010101" pitchFamily="2" charset="-122"/>
              </a:rPr>
              <a:t>设备支持</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：三台个人计算机（</a:t>
            </a:r>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win 10</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），服务器选择阿里云，两台支持</a:t>
            </a:r>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Android</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的手机，一台支持</a:t>
            </a:r>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iOS</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的手机；</a:t>
            </a:r>
            <a:endParaRPr lang="en-US" altLang="zh-CN" sz="2400" b="1" dirty="0">
              <a:solidFill>
                <a:schemeClr val="tx1">
                  <a:lumMod val="75000"/>
                  <a:lumOff val="25000"/>
                </a:schemeClr>
              </a:solidFill>
              <a:latin typeface="宋体" panose="02010600030101010101" pitchFamily="2" charset="-122"/>
              <a:ea typeface="宋体" panose="02010600030101010101" pitchFamily="2" charset="-122"/>
            </a:endParaRPr>
          </a:p>
          <a:p>
            <a:pPr algn="just">
              <a:lnSpc>
                <a:spcPct val="150000"/>
              </a:lnSpc>
            </a:pPr>
            <a:endParaRPr lang="en-US" altLang="zh-CN" sz="2400" b="1" dirty="0">
              <a:solidFill>
                <a:schemeClr val="tx1">
                  <a:lumMod val="75000"/>
                  <a:lumOff val="25000"/>
                </a:schemeClr>
              </a:solidFill>
              <a:latin typeface="宋体" panose="02010600030101010101" pitchFamily="2" charset="-122"/>
              <a:ea typeface="宋体" panose="02010600030101010101" pitchFamily="2" charset="-122"/>
            </a:endParaRPr>
          </a:p>
          <a:p>
            <a:pPr algn="just">
              <a:lnSpc>
                <a:spcPct val="150000"/>
              </a:lnSpc>
            </a:pPr>
            <a:r>
              <a:rPr lang="zh-CN" altLang="en-US" sz="2400" b="1" dirty="0">
                <a:solidFill>
                  <a:srgbClr val="FF0000"/>
                </a:solidFill>
                <a:latin typeface="宋体" panose="02010600030101010101" pitchFamily="2" charset="-122"/>
                <a:ea typeface="宋体" panose="02010600030101010101" pitchFamily="2" charset="-122"/>
              </a:rPr>
              <a:t>软件或技术支持</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a:t>
            </a:r>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Android Studio</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a:t>
            </a:r>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MySQL</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a:t>
            </a:r>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Eclipse</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a:t>
            </a:r>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Project</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a:t>
            </a:r>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Office</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a:t>
            </a:r>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GitHub</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a:t>
            </a:r>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Flutter</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a:t>
            </a:r>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Spring Boot</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a:t>
            </a:r>
            <a:r>
              <a:rPr lang="en-US" altLang="zh-CN" sz="2400" b="1" dirty="0" err="1">
                <a:solidFill>
                  <a:schemeClr val="tx1">
                    <a:lumMod val="75000"/>
                    <a:lumOff val="25000"/>
                  </a:schemeClr>
                </a:solidFill>
                <a:latin typeface="宋体" panose="02010600030101010101" pitchFamily="2" charset="-122"/>
                <a:ea typeface="宋体" panose="02010600030101010101" pitchFamily="2" charset="-122"/>
              </a:rPr>
              <a:t>vue</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等</a:t>
            </a:r>
            <a:endParaRPr lang="en-US" altLang="zh-CN" sz="2400" b="1"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20" name="TextBox 13">
            <a:extLst>
              <a:ext uri="{FF2B5EF4-FFF2-40B4-BE49-F238E27FC236}">
                <a16:creationId xmlns:a16="http://schemas.microsoft.com/office/drawing/2014/main" id="{432C6B42-DE1A-4106-90DF-39B4D2CCC0E4}"/>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支 持 条 件</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836641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8" presetClass="emph" presetSubtype="0" repeatCount="1029" fill="hold" grpId="0" nodeType="afterEffect">
                                  <p:stCondLst>
                                    <p:cond delay="0"/>
                                  </p:stCondLst>
                                  <p:childTnLst>
                                    <p:animRot by="-86400000">
                                      <p:cBhvr>
                                        <p:cTn id="12" dur="3500" fill="hold"/>
                                        <p:tgtEl>
                                          <p:spTgt spid="3"/>
                                        </p:tgtEl>
                                        <p:attrNameLst>
                                          <p:attrName>r</p:attrName>
                                        </p:attrNameLst>
                                      </p:cBhvr>
                                    </p:animRot>
                                  </p:childTnLst>
                                </p:cTn>
                              </p:par>
                              <p:par>
                                <p:cTn id="13" presetID="8" presetClass="emph" presetSubtype="0" repeatCount="571" fill="hold" grpId="0" nodeType="withEffect">
                                  <p:stCondLst>
                                    <p:cond delay="0"/>
                                  </p:stCondLst>
                                  <p:childTnLst>
                                    <p:animRot by="70800000">
                                      <p:cBhvr>
                                        <p:cTn id="14" dur="6475" fill="hold"/>
                                        <p:tgtEl>
                                          <p:spTgt spid="4"/>
                                        </p:tgtEl>
                                        <p:attrNameLst>
                                          <p:attrName>r</p:attrName>
                                        </p:attrNameLst>
                                      </p:cBhvr>
                                    </p:animRot>
                                  </p:childTnLst>
                                </p:cTn>
                              </p:par>
                              <p:par>
                                <p:cTn id="15" presetID="8" presetClass="emph" presetSubtype="0" repeatCount="500" fill="hold" grpId="0" nodeType="withEffect">
                                  <p:stCondLst>
                                    <p:cond delay="0"/>
                                  </p:stCondLst>
                                  <p:childTnLst>
                                    <p:animRot by="-112800000">
                                      <p:cBhvr>
                                        <p:cTn id="16" dur="7400" fill="hold"/>
                                        <p:tgtEl>
                                          <p:spTgt spid="5"/>
                                        </p:tgtEl>
                                        <p:attrNameLst>
                                          <p:attrName>r</p:attrName>
                                        </p:attrNameLst>
                                      </p:cBhvr>
                                    </p:animRot>
                                  </p:childTnLst>
                                </p:cTn>
                              </p:par>
                              <p:par>
                                <p:cTn id="17" presetID="2" presetClass="entr" presetSubtype="8" accel="100000" fill="hold" grpId="0" nodeType="withEffect">
                                  <p:stCondLst>
                                    <p:cond delay="15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6" grpId="0"/>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平行四边形 17"/>
          <p:cNvSpPr/>
          <p:nvPr/>
        </p:nvSpPr>
        <p:spPr>
          <a:xfrm>
            <a:off x="6837921" y="1943663"/>
            <a:ext cx="4346312" cy="3531002"/>
          </a:xfrm>
          <a:prstGeom prst="parallelogram">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solidFill>
                <a:schemeClr val="bg1"/>
              </a:solidFill>
              <a:latin typeface="HelveticaNeueLT Pro 67 MdCn" pitchFamily="34" charset="0"/>
              <a:ea typeface="微软雅黑" pitchFamily="34" charset="-122"/>
            </a:endParaRPr>
          </a:p>
        </p:txBody>
      </p:sp>
      <p:sp>
        <p:nvSpPr>
          <p:cNvPr id="14" name="TextBox 13"/>
          <p:cNvSpPr txBox="1"/>
          <p:nvPr/>
        </p:nvSpPr>
        <p:spPr>
          <a:xfrm>
            <a:off x="1825004" y="2693501"/>
            <a:ext cx="3902030" cy="1015663"/>
          </a:xfrm>
          <a:prstGeom prst="rect">
            <a:avLst/>
          </a:prstGeom>
          <a:noFill/>
        </p:spPr>
        <p:txBody>
          <a:bodyPr wrap="none" rtlCol="0">
            <a:spAutoFit/>
          </a:bodyPr>
          <a:lstStyle/>
          <a:p>
            <a:r>
              <a:rPr lang="zh-CN" altLang="en-US" sz="6000" dirty="0">
                <a:solidFill>
                  <a:srgbClr val="00B0F0"/>
                </a:solidFill>
                <a:latin typeface="HelveticaNeueLT Pro 67 MdCn" pitchFamily="34" charset="0"/>
                <a:ea typeface="微软雅黑" pitchFamily="34" charset="-122"/>
              </a:rPr>
              <a:t>总 结 要 点</a:t>
            </a:r>
          </a:p>
        </p:txBody>
      </p:sp>
      <p:sp>
        <p:nvSpPr>
          <p:cNvPr id="15" name="矩形 14"/>
          <p:cNvSpPr/>
          <p:nvPr/>
        </p:nvSpPr>
        <p:spPr>
          <a:xfrm>
            <a:off x="1504824" y="3740532"/>
            <a:ext cx="4542391" cy="336540"/>
          </a:xfrm>
          <a:prstGeom prst="rect">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微软雅黑" pitchFamily="34" charset="-122"/>
              <a:ea typeface="微软雅黑" pitchFamily="34" charset="-122"/>
            </a:endParaRPr>
          </a:p>
        </p:txBody>
      </p:sp>
      <p:sp>
        <p:nvSpPr>
          <p:cNvPr id="16" name="平行四边形 15"/>
          <p:cNvSpPr/>
          <p:nvPr/>
        </p:nvSpPr>
        <p:spPr>
          <a:xfrm>
            <a:off x="6528048" y="1663499"/>
            <a:ext cx="4346312" cy="3531002"/>
          </a:xfrm>
          <a:prstGeom prst="parallelogram">
            <a:avLst/>
          </a:prstGeom>
          <a:gradFill flip="none" rotWithShape="1">
            <a:gsLst>
              <a:gs pos="48000">
                <a:srgbClr val="49C1AD">
                  <a:alpha val="60000"/>
                </a:srgbClr>
              </a:gs>
              <a:gs pos="0">
                <a:srgbClr val="00B0F0">
                  <a:alpha val="60000"/>
                </a:srgbClr>
              </a:gs>
              <a:gs pos="100000">
                <a:srgbClr val="A8CF38">
                  <a:alpha val="6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bg1"/>
                </a:solidFill>
                <a:latin typeface="楷体" panose="02010609060101010101" pitchFamily="49" charset="-122"/>
                <a:ea typeface="楷体" panose="02010609060101010101" pitchFamily="49" charset="-122"/>
              </a:rPr>
              <a:t>PART </a:t>
            </a:r>
            <a:r>
              <a:rPr lang="en-US" altLang="zh-CN" sz="15000" dirty="0">
                <a:solidFill>
                  <a:schemeClr val="bg1"/>
                </a:solidFill>
                <a:latin typeface="楷体" panose="02010609060101010101" pitchFamily="49" charset="-122"/>
                <a:ea typeface="楷体" panose="02010609060101010101" pitchFamily="49" charset="-122"/>
              </a:rPr>
              <a:t>5</a:t>
            </a:r>
            <a:endParaRPr lang="zh-CN" altLang="en-US" sz="15000" dirty="0">
              <a:solidFill>
                <a:schemeClr val="bg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06596292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afterEffect" p14:presetBounceEnd="2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20000">
                                          <p:cBhvr additive="base">
                                            <p:cTn id="7" dur="500" fill="hold"/>
                                            <p:tgtEl>
                                              <p:spTgt spid="16"/>
                                            </p:tgtEl>
                                            <p:attrNameLst>
                                              <p:attrName>ppt_x</p:attrName>
                                            </p:attrNameLst>
                                          </p:cBhvr>
                                          <p:tavLst>
                                            <p:tav tm="0">
                                              <p:val>
                                                <p:strVal val="#ppt_x"/>
                                              </p:val>
                                            </p:tav>
                                            <p:tav tm="100000">
                                              <p:val>
                                                <p:strVal val="#ppt_x"/>
                                              </p:val>
                                            </p:tav>
                                          </p:tavLst>
                                        </p:anim>
                                        <p:anim calcmode="lin" valueType="num" p14:bounceEnd="20000">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1" accel="100000" fill="hold" grpId="0" nodeType="withEffect" p14:presetBounceEnd="20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20000">
                                          <p:cBhvr additive="base">
                                            <p:cTn id="11" dur="500" fill="hold"/>
                                            <p:tgtEl>
                                              <p:spTgt spid="18"/>
                                            </p:tgtEl>
                                            <p:attrNameLst>
                                              <p:attrName>ppt_x</p:attrName>
                                            </p:attrNameLst>
                                          </p:cBhvr>
                                          <p:tavLst>
                                            <p:tav tm="0">
                                              <p:val>
                                                <p:strVal val="#ppt_x"/>
                                              </p:val>
                                            </p:tav>
                                            <p:tav tm="100000">
                                              <p:val>
                                                <p:strVal val="#ppt_x"/>
                                              </p:val>
                                            </p:tav>
                                          </p:tavLst>
                                        </p:anim>
                                        <p:anim calcmode="lin" valueType="num" p14:bounceEnd="20000">
                                          <p:cBhvr additive="base">
                                            <p:cTn id="12" dur="5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8" accel="10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anim calcmode="lin" valueType="num">
                                          <p:cBhvr>
                                            <p:cTn id="21" dur="500" fill="hold"/>
                                            <p:tgtEl>
                                              <p:spTgt spid="14"/>
                                            </p:tgtEl>
                                            <p:attrNameLst>
                                              <p:attrName>ppt_x</p:attrName>
                                            </p:attrNameLst>
                                          </p:cBhvr>
                                          <p:tavLst>
                                            <p:tav tm="0">
                                              <p:val>
                                                <p:strVal val="#ppt_x"/>
                                              </p:val>
                                            </p:tav>
                                            <p:tav tm="100000">
                                              <p:val>
                                                <p:strVal val="#ppt_x"/>
                                              </p:val>
                                            </p:tav>
                                          </p:tavLst>
                                        </p:anim>
                                        <p:anim calcmode="lin" valueType="num">
                                          <p:cBhvr>
                                            <p:cTn id="22"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p:bldP spid="15"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1" ac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8" accel="10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anim calcmode="lin" valueType="num">
                                          <p:cBhvr>
                                            <p:cTn id="21" dur="500" fill="hold"/>
                                            <p:tgtEl>
                                              <p:spTgt spid="14"/>
                                            </p:tgtEl>
                                            <p:attrNameLst>
                                              <p:attrName>ppt_x</p:attrName>
                                            </p:attrNameLst>
                                          </p:cBhvr>
                                          <p:tavLst>
                                            <p:tav tm="0">
                                              <p:val>
                                                <p:strVal val="#ppt_x"/>
                                              </p:val>
                                            </p:tav>
                                            <p:tav tm="100000">
                                              <p:val>
                                                <p:strVal val="#ppt_x"/>
                                              </p:val>
                                            </p:tav>
                                          </p:tavLst>
                                        </p:anim>
                                        <p:anim calcmode="lin" valueType="num">
                                          <p:cBhvr>
                                            <p:cTn id="22"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p:bldP spid="15" grpId="0" animBg="1"/>
          <p:bldP spid="16" grpId="0" animBg="1"/>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总 结 要 点</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95B6DB25-D254-4D9F-BB72-03610EAE52A3}"/>
              </a:ext>
            </a:extLst>
          </p:cNvPr>
          <p:cNvSpPr txBox="1"/>
          <p:nvPr/>
        </p:nvSpPr>
        <p:spPr>
          <a:xfrm>
            <a:off x="1383487" y="1487122"/>
            <a:ext cx="8426152" cy="3883755"/>
          </a:xfrm>
          <a:prstGeom prst="rect">
            <a:avLst/>
          </a:prstGeom>
          <a:noFill/>
        </p:spPr>
        <p:txBody>
          <a:bodyPr wrap="square" rtlCol="0">
            <a:spAutoFit/>
          </a:bodyPr>
          <a:lstStyle/>
          <a:p>
            <a:pPr>
              <a:lnSpc>
                <a:spcPct val="150000"/>
              </a:lnSpc>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通过初步的分析，小组成员认为项目具备了实际可行性。</a:t>
            </a: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同时，本项目的一个难点在于各成员的技术积累不够深厚，技术水平不一，短期内无法进行很好地磨合。除此之外，三个人之间的交流讨论还需要再多点。</a:t>
            </a:r>
            <a:endParaRPr lang="en-US" altLang="zh-CN" sz="2400" b="1" dirty="0">
              <a:latin typeface="宋体" panose="02010600030101010101" pitchFamily="2" charset="-122"/>
              <a:ea typeface="宋体" panose="02010600030101010101" pitchFamily="2" charset="-122"/>
            </a:endParaRPr>
          </a:p>
          <a:p>
            <a:pPr>
              <a:lnSpc>
                <a:spcPct val="150000"/>
              </a:lnSpc>
            </a:pPr>
            <a:r>
              <a:rPr lang="zh-CN" altLang="en-US" sz="2400" b="1" dirty="0">
                <a:latin typeface="宋体" panose="02010600030101010101" pitchFamily="2" charset="-122"/>
                <a:ea typeface="宋体" panose="02010600030101010101" pitchFamily="2" charset="-122"/>
              </a:rPr>
              <a:t>    项目的成功实施需要我们对项目进行合理的规划，合理的思考，尤其是组内一定要及时沟通，三个人要齐心协力，劲往一处使，才能按照软件工程化过程推进进度。</a:t>
            </a:r>
          </a:p>
        </p:txBody>
      </p:sp>
      <p:pic>
        <p:nvPicPr>
          <p:cNvPr id="4" name="图形 3" descr="建筑">
            <a:extLst>
              <a:ext uri="{FF2B5EF4-FFF2-40B4-BE49-F238E27FC236}">
                <a16:creationId xmlns:a16="http://schemas.microsoft.com/office/drawing/2014/main" id="{52029A52-75C9-4572-8427-080D73601F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04839" y="3733800"/>
            <a:ext cx="2242457" cy="2242457"/>
          </a:xfrm>
          <a:prstGeom prst="rect">
            <a:avLst/>
          </a:prstGeom>
        </p:spPr>
      </p:pic>
    </p:spTree>
    <p:extLst>
      <p:ext uri="{BB962C8B-B14F-4D97-AF65-F5344CB8AC3E}">
        <p14:creationId xmlns:p14="http://schemas.microsoft.com/office/powerpoint/2010/main" val="277894450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平行四边形 17"/>
          <p:cNvSpPr/>
          <p:nvPr/>
        </p:nvSpPr>
        <p:spPr>
          <a:xfrm>
            <a:off x="6837921" y="1943663"/>
            <a:ext cx="4346312" cy="3531002"/>
          </a:xfrm>
          <a:prstGeom prst="parallelogram">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solidFill>
                <a:schemeClr val="bg1"/>
              </a:solidFill>
              <a:latin typeface="HelveticaNeueLT Pro 67 MdCn" pitchFamily="34" charset="0"/>
              <a:ea typeface="微软雅黑" pitchFamily="34" charset="-122"/>
            </a:endParaRPr>
          </a:p>
        </p:txBody>
      </p:sp>
      <p:sp>
        <p:nvSpPr>
          <p:cNvPr id="14" name="TextBox 13"/>
          <p:cNvSpPr txBox="1"/>
          <p:nvPr/>
        </p:nvSpPr>
        <p:spPr>
          <a:xfrm>
            <a:off x="1333683" y="2724869"/>
            <a:ext cx="4884671" cy="1015663"/>
          </a:xfrm>
          <a:prstGeom prst="rect">
            <a:avLst/>
          </a:prstGeom>
          <a:noFill/>
        </p:spPr>
        <p:txBody>
          <a:bodyPr wrap="none" rtlCol="0">
            <a:spAutoFit/>
          </a:bodyPr>
          <a:lstStyle/>
          <a:p>
            <a:r>
              <a:rPr lang="zh-CN" altLang="en-US" sz="6000" dirty="0">
                <a:solidFill>
                  <a:srgbClr val="00B0F0"/>
                </a:solidFill>
                <a:latin typeface="HelveticaNeueLT Pro 67 MdCn" pitchFamily="34" charset="0"/>
                <a:ea typeface="微软雅黑" pitchFamily="34" charset="-122"/>
              </a:rPr>
              <a:t>可 行 性 分 析</a:t>
            </a:r>
          </a:p>
        </p:txBody>
      </p:sp>
      <p:sp>
        <p:nvSpPr>
          <p:cNvPr id="15" name="矩形 14"/>
          <p:cNvSpPr/>
          <p:nvPr/>
        </p:nvSpPr>
        <p:spPr>
          <a:xfrm>
            <a:off x="1504824" y="3740532"/>
            <a:ext cx="4542391" cy="336540"/>
          </a:xfrm>
          <a:prstGeom prst="rect">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微软雅黑" pitchFamily="34" charset="-122"/>
              <a:ea typeface="微软雅黑" pitchFamily="34" charset="-122"/>
            </a:endParaRPr>
          </a:p>
        </p:txBody>
      </p:sp>
      <p:sp>
        <p:nvSpPr>
          <p:cNvPr id="16" name="平行四边形 15"/>
          <p:cNvSpPr/>
          <p:nvPr/>
        </p:nvSpPr>
        <p:spPr>
          <a:xfrm>
            <a:off x="6528048" y="1663499"/>
            <a:ext cx="4346312" cy="3531002"/>
          </a:xfrm>
          <a:prstGeom prst="parallelogram">
            <a:avLst/>
          </a:prstGeom>
          <a:gradFill flip="none" rotWithShape="1">
            <a:gsLst>
              <a:gs pos="48000">
                <a:srgbClr val="49C1AD">
                  <a:alpha val="60000"/>
                </a:srgbClr>
              </a:gs>
              <a:gs pos="0">
                <a:srgbClr val="00B0F0">
                  <a:alpha val="60000"/>
                </a:srgbClr>
              </a:gs>
              <a:gs pos="100000">
                <a:srgbClr val="A8CF38">
                  <a:alpha val="6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bg1"/>
                </a:solidFill>
                <a:latin typeface="楷体" panose="02010609060101010101" pitchFamily="49" charset="-122"/>
                <a:ea typeface="楷体" panose="02010609060101010101" pitchFamily="49" charset="-122"/>
              </a:rPr>
              <a:t>PART </a:t>
            </a:r>
            <a:r>
              <a:rPr lang="en-US" altLang="zh-CN" sz="15000" dirty="0">
                <a:solidFill>
                  <a:schemeClr val="bg1"/>
                </a:solidFill>
                <a:latin typeface="楷体" panose="02010609060101010101" pitchFamily="49" charset="-122"/>
                <a:ea typeface="楷体" panose="02010609060101010101" pitchFamily="49" charset="-122"/>
              </a:rPr>
              <a:t>6</a:t>
            </a:r>
            <a:endParaRPr lang="zh-CN" altLang="en-US" sz="15000" dirty="0">
              <a:solidFill>
                <a:schemeClr val="bg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67958659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afterEffect" p14:presetBounceEnd="2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20000">
                                          <p:cBhvr additive="base">
                                            <p:cTn id="7" dur="500" fill="hold"/>
                                            <p:tgtEl>
                                              <p:spTgt spid="16"/>
                                            </p:tgtEl>
                                            <p:attrNameLst>
                                              <p:attrName>ppt_x</p:attrName>
                                            </p:attrNameLst>
                                          </p:cBhvr>
                                          <p:tavLst>
                                            <p:tav tm="0">
                                              <p:val>
                                                <p:strVal val="#ppt_x"/>
                                              </p:val>
                                            </p:tav>
                                            <p:tav tm="100000">
                                              <p:val>
                                                <p:strVal val="#ppt_x"/>
                                              </p:val>
                                            </p:tav>
                                          </p:tavLst>
                                        </p:anim>
                                        <p:anim calcmode="lin" valueType="num" p14:bounceEnd="20000">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1" accel="100000" fill="hold" grpId="0" nodeType="withEffect" p14:presetBounceEnd="20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20000">
                                          <p:cBhvr additive="base">
                                            <p:cTn id="11" dur="500" fill="hold"/>
                                            <p:tgtEl>
                                              <p:spTgt spid="18"/>
                                            </p:tgtEl>
                                            <p:attrNameLst>
                                              <p:attrName>ppt_x</p:attrName>
                                            </p:attrNameLst>
                                          </p:cBhvr>
                                          <p:tavLst>
                                            <p:tav tm="0">
                                              <p:val>
                                                <p:strVal val="#ppt_x"/>
                                              </p:val>
                                            </p:tav>
                                            <p:tav tm="100000">
                                              <p:val>
                                                <p:strVal val="#ppt_x"/>
                                              </p:val>
                                            </p:tav>
                                          </p:tavLst>
                                        </p:anim>
                                        <p:anim calcmode="lin" valueType="num" p14:bounceEnd="20000">
                                          <p:cBhvr additive="base">
                                            <p:cTn id="12" dur="5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8" accel="10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anim calcmode="lin" valueType="num">
                                          <p:cBhvr>
                                            <p:cTn id="21" dur="500" fill="hold"/>
                                            <p:tgtEl>
                                              <p:spTgt spid="14"/>
                                            </p:tgtEl>
                                            <p:attrNameLst>
                                              <p:attrName>ppt_x</p:attrName>
                                            </p:attrNameLst>
                                          </p:cBhvr>
                                          <p:tavLst>
                                            <p:tav tm="0">
                                              <p:val>
                                                <p:strVal val="#ppt_x"/>
                                              </p:val>
                                            </p:tav>
                                            <p:tav tm="100000">
                                              <p:val>
                                                <p:strVal val="#ppt_x"/>
                                              </p:val>
                                            </p:tav>
                                          </p:tavLst>
                                        </p:anim>
                                        <p:anim calcmode="lin" valueType="num">
                                          <p:cBhvr>
                                            <p:cTn id="22"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p:bldP spid="15"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1" ac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8" accel="10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anim calcmode="lin" valueType="num">
                                          <p:cBhvr>
                                            <p:cTn id="21" dur="500" fill="hold"/>
                                            <p:tgtEl>
                                              <p:spTgt spid="14"/>
                                            </p:tgtEl>
                                            <p:attrNameLst>
                                              <p:attrName>ppt_x</p:attrName>
                                            </p:attrNameLst>
                                          </p:cBhvr>
                                          <p:tavLst>
                                            <p:tav tm="0">
                                              <p:val>
                                                <p:strVal val="#ppt_x"/>
                                              </p:val>
                                            </p:tav>
                                            <p:tav tm="100000">
                                              <p:val>
                                                <p:strVal val="#ppt_x"/>
                                              </p:val>
                                            </p:tav>
                                          </p:tavLst>
                                        </p:anim>
                                        <p:anim calcmode="lin" valueType="num">
                                          <p:cBhvr>
                                            <p:cTn id="22"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p:bldP spid="15" grpId="0" animBg="1"/>
          <p:bldP spid="16" grpId="0" animBg="1"/>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6"/>
          <p:cNvSpPr>
            <a:spLocks/>
          </p:cNvSpPr>
          <p:nvPr/>
        </p:nvSpPr>
        <p:spPr bwMode="auto">
          <a:xfrm>
            <a:off x="794" y="2950097"/>
            <a:ext cx="11353538" cy="2888050"/>
          </a:xfrm>
          <a:custGeom>
            <a:avLst/>
            <a:gdLst>
              <a:gd name="T0" fmla="*/ 6208 w 7113"/>
              <a:gd name="T1" fmla="*/ 0 h 1809"/>
              <a:gd name="T2" fmla="*/ 7113 w 7113"/>
              <a:gd name="T3" fmla="*/ 904 h 1809"/>
              <a:gd name="T4" fmla="*/ 6208 w 7113"/>
              <a:gd name="T5" fmla="*/ 1809 h 1809"/>
              <a:gd name="T6" fmla="*/ 0 w 7113"/>
              <a:gd name="T7" fmla="*/ 1809 h 1809"/>
              <a:gd name="T8" fmla="*/ 0 w 7113"/>
              <a:gd name="T9" fmla="*/ 1691 h 1809"/>
              <a:gd name="T10" fmla="*/ 6208 w 7113"/>
              <a:gd name="T11" fmla="*/ 1691 h 1809"/>
              <a:gd name="T12" fmla="*/ 6995 w 7113"/>
              <a:gd name="T13" fmla="*/ 904 h 1809"/>
              <a:gd name="T14" fmla="*/ 6208 w 7113"/>
              <a:gd name="T15" fmla="*/ 118 h 1809"/>
              <a:gd name="T16" fmla="*/ 0 w 7113"/>
              <a:gd name="T17" fmla="*/ 118 h 1809"/>
              <a:gd name="T18" fmla="*/ 0 w 7113"/>
              <a:gd name="T19" fmla="*/ 0 h 1809"/>
              <a:gd name="T20" fmla="*/ 6208 w 7113"/>
              <a:gd name="T21" fmla="*/ 0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13" h="1809">
                <a:moveTo>
                  <a:pt x="6208" y="0"/>
                </a:moveTo>
                <a:cubicBezTo>
                  <a:pt x="6708" y="0"/>
                  <a:pt x="7113" y="405"/>
                  <a:pt x="7113" y="904"/>
                </a:cubicBezTo>
                <a:cubicBezTo>
                  <a:pt x="7113" y="1404"/>
                  <a:pt x="6708" y="1809"/>
                  <a:pt x="6208" y="1809"/>
                </a:cubicBezTo>
                <a:cubicBezTo>
                  <a:pt x="0" y="1809"/>
                  <a:pt x="0" y="1809"/>
                  <a:pt x="0" y="1809"/>
                </a:cubicBezTo>
                <a:cubicBezTo>
                  <a:pt x="0" y="1691"/>
                  <a:pt x="0" y="1691"/>
                  <a:pt x="0" y="1691"/>
                </a:cubicBezTo>
                <a:cubicBezTo>
                  <a:pt x="6208" y="1691"/>
                  <a:pt x="6208" y="1691"/>
                  <a:pt x="6208" y="1691"/>
                </a:cubicBezTo>
                <a:cubicBezTo>
                  <a:pt x="6643" y="1691"/>
                  <a:pt x="6995" y="1339"/>
                  <a:pt x="6995" y="904"/>
                </a:cubicBezTo>
                <a:cubicBezTo>
                  <a:pt x="6995" y="470"/>
                  <a:pt x="6643" y="118"/>
                  <a:pt x="6208" y="118"/>
                </a:cubicBezTo>
                <a:cubicBezTo>
                  <a:pt x="0" y="118"/>
                  <a:pt x="0" y="118"/>
                  <a:pt x="0" y="118"/>
                </a:cubicBezTo>
                <a:cubicBezTo>
                  <a:pt x="0" y="0"/>
                  <a:pt x="0" y="0"/>
                  <a:pt x="0" y="0"/>
                </a:cubicBezTo>
                <a:lnTo>
                  <a:pt x="6208" y="0"/>
                </a:lnTo>
                <a:close/>
              </a:path>
            </a:pathLst>
          </a:custGeom>
          <a:solidFill>
            <a:schemeClr val="bg1">
              <a:lumMod val="85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a:solidFill>
                <a:schemeClr val="bg1"/>
              </a:solidFill>
              <a:latin typeface="微软雅黑" pitchFamily="34" charset="-122"/>
              <a:ea typeface="微软雅黑" pitchFamily="34" charset="-122"/>
            </a:endParaRPr>
          </a:p>
        </p:txBody>
      </p:sp>
      <p:sp>
        <p:nvSpPr>
          <p:cNvPr id="30" name="圆角矩形 29"/>
          <p:cNvSpPr/>
          <p:nvPr/>
        </p:nvSpPr>
        <p:spPr>
          <a:xfrm>
            <a:off x="994431" y="2596498"/>
            <a:ext cx="986439" cy="544696"/>
          </a:xfrm>
          <a:prstGeom prst="roundRect">
            <a:avLst/>
          </a:prstGeom>
          <a:solidFill>
            <a:srgbClr val="A8CF38"/>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bIns="46800" rtlCol="0" anchor="ctr"/>
          <a:lstStyle/>
          <a:p>
            <a:pPr algn="ctr"/>
            <a:r>
              <a:rPr lang="en-US" altLang="zh-CN" sz="2800" b="1" dirty="0">
                <a:solidFill>
                  <a:schemeClr val="bg1"/>
                </a:solidFill>
                <a:latin typeface="微软雅黑" pitchFamily="34" charset="-122"/>
                <a:ea typeface="微软雅黑" pitchFamily="34" charset="-122"/>
              </a:rPr>
              <a:t>1</a:t>
            </a:r>
            <a:endParaRPr lang="zh-CN" altLang="en-US" b="1" dirty="0">
              <a:solidFill>
                <a:schemeClr val="bg1"/>
              </a:solidFill>
              <a:latin typeface="微软雅黑" pitchFamily="34" charset="-122"/>
              <a:ea typeface="微软雅黑" pitchFamily="34" charset="-122"/>
            </a:endParaRPr>
          </a:p>
        </p:txBody>
      </p:sp>
      <p:sp>
        <p:nvSpPr>
          <p:cNvPr id="95" name="圆角矩形 29">
            <a:extLst>
              <a:ext uri="{FF2B5EF4-FFF2-40B4-BE49-F238E27FC236}">
                <a16:creationId xmlns:a16="http://schemas.microsoft.com/office/drawing/2014/main" id="{4E53E796-49DA-4206-B06B-02F5B98E4E30}"/>
              </a:ext>
            </a:extLst>
          </p:cNvPr>
          <p:cNvSpPr/>
          <p:nvPr/>
        </p:nvSpPr>
        <p:spPr>
          <a:xfrm>
            <a:off x="3444974" y="2607256"/>
            <a:ext cx="986439" cy="544696"/>
          </a:xfrm>
          <a:prstGeom prst="roundRect">
            <a:avLst/>
          </a:prstGeom>
          <a:solidFill>
            <a:srgbClr val="A8CF38"/>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bIns="46800" rtlCol="0" anchor="ctr"/>
          <a:lstStyle/>
          <a:p>
            <a:pPr algn="ctr"/>
            <a:r>
              <a:rPr lang="en-US" altLang="zh-CN" sz="2800" b="1" dirty="0">
                <a:solidFill>
                  <a:schemeClr val="bg1"/>
                </a:solidFill>
                <a:latin typeface="微软雅黑" pitchFamily="34" charset="-122"/>
                <a:ea typeface="微软雅黑" pitchFamily="34" charset="-122"/>
              </a:rPr>
              <a:t>2</a:t>
            </a:r>
            <a:endParaRPr lang="zh-CN" altLang="en-US" b="1" dirty="0">
              <a:solidFill>
                <a:schemeClr val="bg1"/>
              </a:solidFill>
              <a:latin typeface="微软雅黑" pitchFamily="34" charset="-122"/>
              <a:ea typeface="微软雅黑" pitchFamily="34" charset="-122"/>
            </a:endParaRPr>
          </a:p>
        </p:txBody>
      </p:sp>
      <p:sp>
        <p:nvSpPr>
          <p:cNvPr id="96" name="圆角矩形 29">
            <a:extLst>
              <a:ext uri="{FF2B5EF4-FFF2-40B4-BE49-F238E27FC236}">
                <a16:creationId xmlns:a16="http://schemas.microsoft.com/office/drawing/2014/main" id="{A428FB85-C77E-4526-9D4E-81D1F931A8BA}"/>
              </a:ext>
            </a:extLst>
          </p:cNvPr>
          <p:cNvSpPr/>
          <p:nvPr/>
        </p:nvSpPr>
        <p:spPr>
          <a:xfrm>
            <a:off x="5895517" y="2596498"/>
            <a:ext cx="986439" cy="544696"/>
          </a:xfrm>
          <a:prstGeom prst="roundRect">
            <a:avLst/>
          </a:prstGeom>
          <a:solidFill>
            <a:srgbClr val="A8CF38"/>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bIns="46800" rtlCol="0" anchor="ctr"/>
          <a:lstStyle/>
          <a:p>
            <a:pPr algn="ctr"/>
            <a:r>
              <a:rPr lang="en-US" altLang="zh-CN" sz="2800" b="1" dirty="0">
                <a:solidFill>
                  <a:schemeClr val="bg1"/>
                </a:solidFill>
                <a:latin typeface="微软雅黑" pitchFamily="34" charset="-122"/>
                <a:ea typeface="微软雅黑" pitchFamily="34" charset="-122"/>
              </a:rPr>
              <a:t>3</a:t>
            </a:r>
            <a:endParaRPr lang="zh-CN" altLang="en-US" b="1" dirty="0">
              <a:solidFill>
                <a:schemeClr val="bg1"/>
              </a:solidFill>
              <a:latin typeface="微软雅黑" pitchFamily="34" charset="-122"/>
              <a:ea typeface="微软雅黑" pitchFamily="34" charset="-122"/>
            </a:endParaRPr>
          </a:p>
        </p:txBody>
      </p:sp>
      <p:sp>
        <p:nvSpPr>
          <p:cNvPr id="97" name="圆角矩形 29">
            <a:extLst>
              <a:ext uri="{FF2B5EF4-FFF2-40B4-BE49-F238E27FC236}">
                <a16:creationId xmlns:a16="http://schemas.microsoft.com/office/drawing/2014/main" id="{2D5C43EE-9A5E-499E-B27A-503F368F6D86}"/>
              </a:ext>
            </a:extLst>
          </p:cNvPr>
          <p:cNvSpPr/>
          <p:nvPr/>
        </p:nvSpPr>
        <p:spPr>
          <a:xfrm>
            <a:off x="8225580" y="2596498"/>
            <a:ext cx="986439" cy="544696"/>
          </a:xfrm>
          <a:prstGeom prst="roundRect">
            <a:avLst/>
          </a:prstGeom>
          <a:solidFill>
            <a:srgbClr val="A8CF38"/>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bIns="46800" rtlCol="0" anchor="ctr"/>
          <a:lstStyle/>
          <a:p>
            <a:pPr algn="ctr"/>
            <a:r>
              <a:rPr lang="en-US" altLang="zh-CN" sz="2800" b="1" dirty="0">
                <a:solidFill>
                  <a:schemeClr val="bg1"/>
                </a:solidFill>
                <a:latin typeface="微软雅黑" pitchFamily="34" charset="-122"/>
                <a:ea typeface="微软雅黑" pitchFamily="34" charset="-122"/>
              </a:rPr>
              <a:t>4</a:t>
            </a:r>
            <a:endParaRPr lang="zh-CN" altLang="en-US" b="1" dirty="0">
              <a:solidFill>
                <a:schemeClr val="bg1"/>
              </a:solidFill>
              <a:latin typeface="微软雅黑" pitchFamily="34" charset="-122"/>
              <a:ea typeface="微软雅黑" pitchFamily="34" charset="-122"/>
            </a:endParaRPr>
          </a:p>
        </p:txBody>
      </p:sp>
      <p:sp>
        <p:nvSpPr>
          <p:cNvPr id="100" name="圆角矩形 29">
            <a:extLst>
              <a:ext uri="{FF2B5EF4-FFF2-40B4-BE49-F238E27FC236}">
                <a16:creationId xmlns:a16="http://schemas.microsoft.com/office/drawing/2014/main" id="{97CFB6B4-2600-4C29-AE7A-19BB69B0761D}"/>
              </a:ext>
            </a:extLst>
          </p:cNvPr>
          <p:cNvSpPr/>
          <p:nvPr/>
        </p:nvSpPr>
        <p:spPr>
          <a:xfrm>
            <a:off x="1006863" y="5293908"/>
            <a:ext cx="986439" cy="544696"/>
          </a:xfrm>
          <a:prstGeom prst="roundRect">
            <a:avLst/>
          </a:prstGeom>
          <a:solidFill>
            <a:srgbClr val="A8CF38"/>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bIns="46800" rtlCol="0" anchor="ctr"/>
          <a:lstStyle/>
          <a:p>
            <a:pPr algn="ctr"/>
            <a:r>
              <a:rPr lang="en-US" altLang="zh-CN" sz="2800" b="1" dirty="0">
                <a:solidFill>
                  <a:schemeClr val="bg1"/>
                </a:solidFill>
                <a:latin typeface="微软雅黑" pitchFamily="34" charset="-122"/>
                <a:ea typeface="微软雅黑" pitchFamily="34" charset="-122"/>
              </a:rPr>
              <a:t>8</a:t>
            </a:r>
            <a:endParaRPr lang="zh-CN" altLang="en-US" b="1" dirty="0">
              <a:solidFill>
                <a:schemeClr val="bg1"/>
              </a:solidFill>
              <a:latin typeface="微软雅黑" pitchFamily="34" charset="-122"/>
              <a:ea typeface="微软雅黑" pitchFamily="34" charset="-122"/>
            </a:endParaRPr>
          </a:p>
        </p:txBody>
      </p:sp>
      <p:sp>
        <p:nvSpPr>
          <p:cNvPr id="101" name="圆角矩形 29">
            <a:extLst>
              <a:ext uri="{FF2B5EF4-FFF2-40B4-BE49-F238E27FC236}">
                <a16:creationId xmlns:a16="http://schemas.microsoft.com/office/drawing/2014/main" id="{33C94382-94DA-450C-8983-9295D309190D}"/>
              </a:ext>
            </a:extLst>
          </p:cNvPr>
          <p:cNvSpPr/>
          <p:nvPr/>
        </p:nvSpPr>
        <p:spPr>
          <a:xfrm>
            <a:off x="3444974" y="5281252"/>
            <a:ext cx="986439" cy="544696"/>
          </a:xfrm>
          <a:prstGeom prst="roundRect">
            <a:avLst/>
          </a:prstGeom>
          <a:solidFill>
            <a:srgbClr val="A8CF38"/>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bIns="46800" rtlCol="0" anchor="ctr"/>
          <a:lstStyle/>
          <a:p>
            <a:pPr algn="ctr"/>
            <a:r>
              <a:rPr lang="en-US" altLang="zh-CN" sz="2800" b="1" dirty="0">
                <a:solidFill>
                  <a:schemeClr val="bg1"/>
                </a:solidFill>
                <a:latin typeface="微软雅黑" pitchFamily="34" charset="-122"/>
                <a:ea typeface="微软雅黑" pitchFamily="34" charset="-122"/>
              </a:rPr>
              <a:t>7</a:t>
            </a:r>
            <a:endParaRPr lang="zh-CN" altLang="en-US" b="1" dirty="0">
              <a:solidFill>
                <a:schemeClr val="bg1"/>
              </a:solidFill>
              <a:latin typeface="微软雅黑" pitchFamily="34" charset="-122"/>
              <a:ea typeface="微软雅黑" pitchFamily="34" charset="-122"/>
            </a:endParaRPr>
          </a:p>
        </p:txBody>
      </p:sp>
      <p:sp>
        <p:nvSpPr>
          <p:cNvPr id="102" name="圆角矩形 29">
            <a:extLst>
              <a:ext uri="{FF2B5EF4-FFF2-40B4-BE49-F238E27FC236}">
                <a16:creationId xmlns:a16="http://schemas.microsoft.com/office/drawing/2014/main" id="{CFF15036-C4B9-498B-9214-A386B7379C16}"/>
              </a:ext>
            </a:extLst>
          </p:cNvPr>
          <p:cNvSpPr/>
          <p:nvPr/>
        </p:nvSpPr>
        <p:spPr>
          <a:xfrm>
            <a:off x="5895516" y="5293908"/>
            <a:ext cx="986439" cy="544696"/>
          </a:xfrm>
          <a:prstGeom prst="roundRect">
            <a:avLst/>
          </a:prstGeom>
          <a:solidFill>
            <a:srgbClr val="A8CF38"/>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bIns="46800" rtlCol="0" anchor="ctr"/>
          <a:lstStyle/>
          <a:p>
            <a:pPr algn="ctr"/>
            <a:r>
              <a:rPr lang="en-US" altLang="zh-CN" sz="2800" b="1" dirty="0">
                <a:solidFill>
                  <a:schemeClr val="bg1"/>
                </a:solidFill>
                <a:latin typeface="微软雅黑" pitchFamily="34" charset="-122"/>
                <a:ea typeface="微软雅黑" pitchFamily="34" charset="-122"/>
              </a:rPr>
              <a:t>6</a:t>
            </a:r>
            <a:endParaRPr lang="zh-CN" altLang="en-US" b="1" dirty="0">
              <a:solidFill>
                <a:schemeClr val="bg1"/>
              </a:solidFill>
              <a:latin typeface="微软雅黑" pitchFamily="34" charset="-122"/>
              <a:ea typeface="微软雅黑" pitchFamily="34" charset="-122"/>
            </a:endParaRPr>
          </a:p>
        </p:txBody>
      </p:sp>
      <p:sp>
        <p:nvSpPr>
          <p:cNvPr id="103" name="圆角矩形 29">
            <a:extLst>
              <a:ext uri="{FF2B5EF4-FFF2-40B4-BE49-F238E27FC236}">
                <a16:creationId xmlns:a16="http://schemas.microsoft.com/office/drawing/2014/main" id="{4656AEF4-FE5D-4AD2-9131-E298DBB96C0B}"/>
              </a:ext>
            </a:extLst>
          </p:cNvPr>
          <p:cNvSpPr/>
          <p:nvPr/>
        </p:nvSpPr>
        <p:spPr>
          <a:xfrm>
            <a:off x="8225579" y="5282693"/>
            <a:ext cx="986439" cy="544696"/>
          </a:xfrm>
          <a:prstGeom prst="roundRect">
            <a:avLst/>
          </a:prstGeom>
          <a:solidFill>
            <a:srgbClr val="A8CF38"/>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bIns="46800" rtlCol="0" anchor="ctr"/>
          <a:lstStyle/>
          <a:p>
            <a:pPr algn="ctr"/>
            <a:r>
              <a:rPr lang="en-US" altLang="zh-CN" sz="2800" b="1" dirty="0">
                <a:solidFill>
                  <a:schemeClr val="bg1"/>
                </a:solidFill>
                <a:latin typeface="微软雅黑" pitchFamily="34" charset="-122"/>
                <a:ea typeface="微软雅黑" pitchFamily="34" charset="-122"/>
              </a:rPr>
              <a:t>5</a:t>
            </a:r>
            <a:endParaRPr lang="zh-CN" altLang="en-US" b="1" dirty="0">
              <a:solidFill>
                <a:schemeClr val="bg1"/>
              </a:solidFill>
              <a:latin typeface="微软雅黑" pitchFamily="34" charset="-122"/>
              <a:ea typeface="微软雅黑" pitchFamily="34" charset="-122"/>
            </a:endParaRPr>
          </a:p>
        </p:txBody>
      </p:sp>
      <p:sp>
        <p:nvSpPr>
          <p:cNvPr id="28" name="TextBox 8">
            <a:extLst>
              <a:ext uri="{FF2B5EF4-FFF2-40B4-BE49-F238E27FC236}">
                <a16:creationId xmlns:a16="http://schemas.microsoft.com/office/drawing/2014/main" id="{4F6BA8AB-1B14-48A5-9602-495FD281A4EC}"/>
              </a:ext>
            </a:extLst>
          </p:cNvPr>
          <p:cNvSpPr txBox="1"/>
          <p:nvPr/>
        </p:nvSpPr>
        <p:spPr>
          <a:xfrm>
            <a:off x="318098" y="1642391"/>
            <a:ext cx="2339103" cy="954107"/>
          </a:xfrm>
          <a:prstGeom prst="rect">
            <a:avLst/>
          </a:prstGeom>
          <a:noFill/>
        </p:spPr>
        <p:txBody>
          <a:bodyPr wrap="none" rtlCol="0" anchor="ctr">
            <a:spAutoFit/>
          </a:bodyPr>
          <a:lstStyle/>
          <a:p>
            <a:pPr algn="ctr"/>
            <a:r>
              <a:rPr lang="zh-CN" altLang="en-US" sz="2800" b="1" dirty="0">
                <a:solidFill>
                  <a:schemeClr val="tx1">
                    <a:lumMod val="65000"/>
                    <a:lumOff val="35000"/>
                  </a:schemeClr>
                </a:solidFill>
                <a:latin typeface="微软雅黑" pitchFamily="34" charset="-122"/>
                <a:ea typeface="微软雅黑" pitchFamily="34" charset="-122"/>
              </a:rPr>
              <a:t>引言与</a:t>
            </a:r>
            <a:endParaRPr lang="en-US" altLang="zh-CN" sz="2800" b="1" dirty="0">
              <a:solidFill>
                <a:schemeClr val="tx1">
                  <a:lumMod val="65000"/>
                  <a:lumOff val="35000"/>
                </a:schemeClr>
              </a:solidFill>
              <a:latin typeface="微软雅黑" pitchFamily="34" charset="-122"/>
              <a:ea typeface="微软雅黑" pitchFamily="34" charset="-122"/>
            </a:endParaRPr>
          </a:p>
          <a:p>
            <a:pPr algn="ctr"/>
            <a:r>
              <a:rPr lang="zh-CN" altLang="en-US" sz="2800" b="1" dirty="0">
                <a:solidFill>
                  <a:schemeClr val="tx1">
                    <a:lumMod val="65000"/>
                    <a:lumOff val="35000"/>
                  </a:schemeClr>
                </a:solidFill>
                <a:latin typeface="微软雅黑" pitchFamily="34" charset="-122"/>
                <a:ea typeface="微软雅黑" pitchFamily="34" charset="-122"/>
              </a:rPr>
              <a:t>引用参考文件</a:t>
            </a:r>
          </a:p>
        </p:txBody>
      </p:sp>
      <p:sp>
        <p:nvSpPr>
          <p:cNvPr id="29" name="TextBox 8">
            <a:extLst>
              <a:ext uri="{FF2B5EF4-FFF2-40B4-BE49-F238E27FC236}">
                <a16:creationId xmlns:a16="http://schemas.microsoft.com/office/drawing/2014/main" id="{63AC1ADB-1D8F-484E-9791-B02F48CE5748}"/>
              </a:ext>
            </a:extLst>
          </p:cNvPr>
          <p:cNvSpPr txBox="1"/>
          <p:nvPr/>
        </p:nvSpPr>
        <p:spPr>
          <a:xfrm>
            <a:off x="3127714" y="1653149"/>
            <a:ext cx="1620957" cy="954107"/>
          </a:xfrm>
          <a:prstGeom prst="rect">
            <a:avLst/>
          </a:prstGeom>
          <a:noFill/>
        </p:spPr>
        <p:txBody>
          <a:bodyPr wrap="none" rtlCol="0" anchor="ctr">
            <a:spAutoFit/>
          </a:bodyPr>
          <a:lstStyle/>
          <a:p>
            <a:pPr algn="ctr"/>
            <a:r>
              <a:rPr lang="zh-CN" altLang="en-US" sz="2800" b="1" dirty="0">
                <a:solidFill>
                  <a:schemeClr val="tx1">
                    <a:lumMod val="65000"/>
                    <a:lumOff val="35000"/>
                  </a:schemeClr>
                </a:solidFill>
                <a:latin typeface="微软雅黑" pitchFamily="34" charset="-122"/>
                <a:ea typeface="微软雅黑" pitchFamily="34" charset="-122"/>
              </a:rPr>
              <a:t>可行性</a:t>
            </a:r>
            <a:endParaRPr lang="en-US" altLang="zh-CN" sz="2800" b="1" dirty="0">
              <a:solidFill>
                <a:schemeClr val="tx1">
                  <a:lumMod val="65000"/>
                  <a:lumOff val="35000"/>
                </a:schemeClr>
              </a:solidFill>
              <a:latin typeface="微软雅黑" pitchFamily="34" charset="-122"/>
              <a:ea typeface="微软雅黑" pitchFamily="34" charset="-122"/>
            </a:endParaRPr>
          </a:p>
          <a:p>
            <a:pPr algn="ctr"/>
            <a:r>
              <a:rPr lang="zh-CN" altLang="en-US" sz="2800" b="1" dirty="0">
                <a:solidFill>
                  <a:schemeClr val="tx1">
                    <a:lumMod val="65000"/>
                    <a:lumOff val="35000"/>
                  </a:schemeClr>
                </a:solidFill>
                <a:latin typeface="微软雅黑" pitchFamily="34" charset="-122"/>
                <a:ea typeface="微软雅黑" pitchFamily="34" charset="-122"/>
              </a:rPr>
              <a:t>分析前提</a:t>
            </a:r>
          </a:p>
        </p:txBody>
      </p:sp>
      <p:sp>
        <p:nvSpPr>
          <p:cNvPr id="35" name="TextBox 8">
            <a:extLst>
              <a:ext uri="{FF2B5EF4-FFF2-40B4-BE49-F238E27FC236}">
                <a16:creationId xmlns:a16="http://schemas.microsoft.com/office/drawing/2014/main" id="{70A30859-184D-40A9-B3AC-AE37D4933E10}"/>
              </a:ext>
            </a:extLst>
          </p:cNvPr>
          <p:cNvSpPr txBox="1"/>
          <p:nvPr/>
        </p:nvSpPr>
        <p:spPr>
          <a:xfrm>
            <a:off x="689604" y="4307304"/>
            <a:ext cx="1620957" cy="954107"/>
          </a:xfrm>
          <a:prstGeom prst="rect">
            <a:avLst/>
          </a:prstGeom>
          <a:noFill/>
        </p:spPr>
        <p:txBody>
          <a:bodyPr wrap="none" rtlCol="0" anchor="ctr">
            <a:spAutoFit/>
          </a:bodyPr>
          <a:lstStyle/>
          <a:p>
            <a:pPr algn="ctr"/>
            <a:r>
              <a:rPr lang="zh-CN" altLang="en-US" sz="2800" b="1" dirty="0">
                <a:solidFill>
                  <a:schemeClr val="tx1">
                    <a:lumMod val="65000"/>
                    <a:lumOff val="35000"/>
                  </a:schemeClr>
                </a:solidFill>
                <a:latin typeface="微软雅黑" pitchFamily="34" charset="-122"/>
                <a:ea typeface="微软雅黑" pitchFamily="34" charset="-122"/>
              </a:rPr>
              <a:t>用户使用</a:t>
            </a:r>
            <a:endParaRPr lang="en-US" altLang="zh-CN" sz="2800" b="1" dirty="0">
              <a:solidFill>
                <a:schemeClr val="tx1">
                  <a:lumMod val="65000"/>
                  <a:lumOff val="35000"/>
                </a:schemeClr>
              </a:solidFill>
              <a:latin typeface="微软雅黑" pitchFamily="34" charset="-122"/>
              <a:ea typeface="微软雅黑" pitchFamily="34" charset="-122"/>
            </a:endParaRPr>
          </a:p>
          <a:p>
            <a:pPr algn="ctr"/>
            <a:r>
              <a:rPr lang="zh-CN" altLang="en-US" sz="2800" b="1" dirty="0">
                <a:solidFill>
                  <a:schemeClr val="tx1">
                    <a:lumMod val="65000"/>
                    <a:lumOff val="35000"/>
                  </a:schemeClr>
                </a:solidFill>
                <a:latin typeface="微软雅黑" pitchFamily="34" charset="-122"/>
                <a:ea typeface="微软雅黑" pitchFamily="34" charset="-122"/>
              </a:rPr>
              <a:t>可行性</a:t>
            </a:r>
          </a:p>
        </p:txBody>
      </p:sp>
      <p:sp>
        <p:nvSpPr>
          <p:cNvPr id="36" name="TextBox 8">
            <a:extLst>
              <a:ext uri="{FF2B5EF4-FFF2-40B4-BE49-F238E27FC236}">
                <a16:creationId xmlns:a16="http://schemas.microsoft.com/office/drawing/2014/main" id="{25A717C4-44E3-4119-978B-A3B1C9D11B03}"/>
              </a:ext>
            </a:extLst>
          </p:cNvPr>
          <p:cNvSpPr txBox="1"/>
          <p:nvPr/>
        </p:nvSpPr>
        <p:spPr>
          <a:xfrm>
            <a:off x="5558308" y="1961312"/>
            <a:ext cx="1620957" cy="523220"/>
          </a:xfrm>
          <a:prstGeom prst="rect">
            <a:avLst/>
          </a:prstGeom>
          <a:noFill/>
        </p:spPr>
        <p:txBody>
          <a:bodyPr wrap="none" rtlCol="0" anchor="ctr">
            <a:spAutoFit/>
          </a:bodyPr>
          <a:lstStyle/>
          <a:p>
            <a:pPr algn="ctr"/>
            <a:r>
              <a:rPr lang="zh-CN" altLang="en-US" sz="2800" b="1" dirty="0">
                <a:solidFill>
                  <a:schemeClr val="tx1">
                    <a:lumMod val="65000"/>
                    <a:lumOff val="35000"/>
                  </a:schemeClr>
                </a:solidFill>
                <a:latin typeface="微软雅黑" pitchFamily="34" charset="-122"/>
                <a:ea typeface="微软雅黑" pitchFamily="34" charset="-122"/>
              </a:rPr>
              <a:t>可选方案</a:t>
            </a:r>
          </a:p>
        </p:txBody>
      </p:sp>
      <p:sp>
        <p:nvSpPr>
          <p:cNvPr id="38" name="TextBox 8">
            <a:extLst>
              <a:ext uri="{FF2B5EF4-FFF2-40B4-BE49-F238E27FC236}">
                <a16:creationId xmlns:a16="http://schemas.microsoft.com/office/drawing/2014/main" id="{ADA95EB1-C977-451F-8330-CF4B148EEF98}"/>
              </a:ext>
            </a:extLst>
          </p:cNvPr>
          <p:cNvSpPr txBox="1"/>
          <p:nvPr/>
        </p:nvSpPr>
        <p:spPr>
          <a:xfrm>
            <a:off x="7728782" y="1962711"/>
            <a:ext cx="1980029" cy="523220"/>
          </a:xfrm>
          <a:prstGeom prst="rect">
            <a:avLst/>
          </a:prstGeom>
          <a:noFill/>
        </p:spPr>
        <p:txBody>
          <a:bodyPr wrap="none" rtlCol="0" anchor="ctr">
            <a:spAutoFit/>
          </a:bodyPr>
          <a:lstStyle/>
          <a:p>
            <a:pPr algn="ctr"/>
            <a:r>
              <a:rPr lang="zh-CN" altLang="en-US" sz="2800" b="1" dirty="0">
                <a:solidFill>
                  <a:schemeClr val="tx1">
                    <a:lumMod val="65000"/>
                    <a:lumOff val="35000"/>
                  </a:schemeClr>
                </a:solidFill>
                <a:latin typeface="微软雅黑" pitchFamily="34" charset="-122"/>
                <a:ea typeface="微软雅黑" pitchFamily="34" charset="-122"/>
              </a:rPr>
              <a:t>所建议系统</a:t>
            </a:r>
          </a:p>
        </p:txBody>
      </p:sp>
      <p:sp>
        <p:nvSpPr>
          <p:cNvPr id="39" name="TextBox 8">
            <a:extLst>
              <a:ext uri="{FF2B5EF4-FFF2-40B4-BE49-F238E27FC236}">
                <a16:creationId xmlns:a16="http://schemas.microsoft.com/office/drawing/2014/main" id="{658952DA-E5D8-44D8-A1B8-03764B6388B1}"/>
              </a:ext>
            </a:extLst>
          </p:cNvPr>
          <p:cNvSpPr txBox="1"/>
          <p:nvPr/>
        </p:nvSpPr>
        <p:spPr>
          <a:xfrm>
            <a:off x="2948177" y="4591809"/>
            <a:ext cx="1980030" cy="523220"/>
          </a:xfrm>
          <a:prstGeom prst="rect">
            <a:avLst/>
          </a:prstGeom>
          <a:noFill/>
        </p:spPr>
        <p:txBody>
          <a:bodyPr wrap="none" rtlCol="0" anchor="ctr">
            <a:spAutoFit/>
          </a:bodyPr>
          <a:lstStyle/>
          <a:p>
            <a:pPr algn="ctr"/>
            <a:r>
              <a:rPr lang="zh-CN" altLang="en-US" sz="2800" b="1" dirty="0">
                <a:solidFill>
                  <a:schemeClr val="tx1">
                    <a:lumMod val="65000"/>
                    <a:lumOff val="35000"/>
                  </a:schemeClr>
                </a:solidFill>
                <a:latin typeface="微软雅黑" pitchFamily="34" charset="-122"/>
                <a:ea typeface="微软雅黑" pitchFamily="34" charset="-122"/>
              </a:rPr>
              <a:t>法律可行性</a:t>
            </a:r>
          </a:p>
        </p:txBody>
      </p:sp>
      <p:sp>
        <p:nvSpPr>
          <p:cNvPr id="41" name="TextBox 8">
            <a:extLst>
              <a:ext uri="{FF2B5EF4-FFF2-40B4-BE49-F238E27FC236}">
                <a16:creationId xmlns:a16="http://schemas.microsoft.com/office/drawing/2014/main" id="{995134F5-1DE6-42BA-B116-22BE0B10033E}"/>
              </a:ext>
            </a:extLst>
          </p:cNvPr>
          <p:cNvSpPr txBox="1"/>
          <p:nvPr/>
        </p:nvSpPr>
        <p:spPr>
          <a:xfrm>
            <a:off x="5414685" y="4588831"/>
            <a:ext cx="1980030" cy="523220"/>
          </a:xfrm>
          <a:prstGeom prst="rect">
            <a:avLst/>
          </a:prstGeom>
          <a:noFill/>
        </p:spPr>
        <p:txBody>
          <a:bodyPr wrap="none" rtlCol="0" anchor="ctr">
            <a:spAutoFit/>
          </a:bodyPr>
          <a:lstStyle/>
          <a:p>
            <a:pPr algn="ctr"/>
            <a:r>
              <a:rPr lang="zh-CN" altLang="en-US" sz="2800" b="1" dirty="0">
                <a:solidFill>
                  <a:schemeClr val="tx1">
                    <a:lumMod val="65000"/>
                    <a:lumOff val="35000"/>
                  </a:schemeClr>
                </a:solidFill>
                <a:latin typeface="微软雅黑" pitchFamily="34" charset="-122"/>
                <a:ea typeface="微软雅黑" pitchFamily="34" charset="-122"/>
              </a:rPr>
              <a:t>技术可行性</a:t>
            </a:r>
          </a:p>
        </p:txBody>
      </p:sp>
      <p:sp>
        <p:nvSpPr>
          <p:cNvPr id="42" name="TextBox 8">
            <a:extLst>
              <a:ext uri="{FF2B5EF4-FFF2-40B4-BE49-F238E27FC236}">
                <a16:creationId xmlns:a16="http://schemas.microsoft.com/office/drawing/2014/main" id="{FFA458DA-C647-4353-AC99-A80B0B0B4077}"/>
              </a:ext>
            </a:extLst>
          </p:cNvPr>
          <p:cNvSpPr txBox="1"/>
          <p:nvPr/>
        </p:nvSpPr>
        <p:spPr>
          <a:xfrm>
            <a:off x="7728783" y="4588831"/>
            <a:ext cx="1980029" cy="523220"/>
          </a:xfrm>
          <a:prstGeom prst="rect">
            <a:avLst/>
          </a:prstGeom>
          <a:noFill/>
        </p:spPr>
        <p:txBody>
          <a:bodyPr wrap="none" rtlCol="0" anchor="ctr">
            <a:spAutoFit/>
          </a:bodyPr>
          <a:lstStyle/>
          <a:p>
            <a:pPr algn="ctr"/>
            <a:r>
              <a:rPr lang="zh-CN" altLang="en-US" sz="2800" b="1" dirty="0">
                <a:solidFill>
                  <a:schemeClr val="tx1">
                    <a:lumMod val="65000"/>
                    <a:lumOff val="35000"/>
                  </a:schemeClr>
                </a:solidFill>
                <a:latin typeface="微软雅黑" pitchFamily="34" charset="-122"/>
                <a:ea typeface="微软雅黑" pitchFamily="34" charset="-122"/>
              </a:rPr>
              <a:t>经济可行性</a:t>
            </a:r>
          </a:p>
        </p:txBody>
      </p:sp>
      <p:sp>
        <p:nvSpPr>
          <p:cNvPr id="27" name="TextBox 13">
            <a:extLst>
              <a:ext uri="{FF2B5EF4-FFF2-40B4-BE49-F238E27FC236}">
                <a16:creationId xmlns:a16="http://schemas.microsoft.com/office/drawing/2014/main" id="{BF91EDD4-6883-4792-830A-0491BB3676D3}"/>
              </a:ext>
            </a:extLst>
          </p:cNvPr>
          <p:cNvSpPr txBox="1"/>
          <p:nvPr/>
        </p:nvSpPr>
        <p:spPr>
          <a:xfrm>
            <a:off x="490405" y="245105"/>
            <a:ext cx="5450617"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可 行 性 分 析</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32188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anim calcmode="lin" valueType="num">
                                      <p:cBhvr>
                                        <p:cTn id="8" dur="500" fill="hold"/>
                                        <p:tgtEl>
                                          <p:spTgt spid="27"/>
                                        </p:tgtEl>
                                        <p:attrNameLst>
                                          <p:attrName>ppt_x</p:attrName>
                                        </p:attrNameLst>
                                      </p:cBhvr>
                                      <p:tavLst>
                                        <p:tav tm="0">
                                          <p:val>
                                            <p:strVal val="#ppt_x"/>
                                          </p:val>
                                        </p:tav>
                                        <p:tav tm="100000">
                                          <p:val>
                                            <p:strVal val="#ppt_x"/>
                                          </p:val>
                                        </p:tav>
                                      </p:tavLst>
                                    </p:anim>
                                    <p:anim calcmode="lin" valueType="num">
                                      <p:cBhvr>
                                        <p:cTn id="9" dur="500" fill="hold"/>
                                        <p:tgtEl>
                                          <p:spTgt spid="2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3" presetClass="entr" presetSubtype="288"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500" fill="hold"/>
                                        <p:tgtEl>
                                          <p:spTgt spid="30"/>
                                        </p:tgtEl>
                                        <p:attrNameLst>
                                          <p:attrName>ppt_w</p:attrName>
                                        </p:attrNameLst>
                                      </p:cBhvr>
                                      <p:tavLst>
                                        <p:tav tm="0">
                                          <p:val>
                                            <p:strVal val="4/3*#ppt_w"/>
                                          </p:val>
                                        </p:tav>
                                        <p:tav tm="100000">
                                          <p:val>
                                            <p:strVal val="#ppt_w"/>
                                          </p:val>
                                        </p:tav>
                                      </p:tavLst>
                                    </p:anim>
                                    <p:anim calcmode="lin" valueType="num">
                                      <p:cBhvr>
                                        <p:cTn id="14" dur="500" fill="hold"/>
                                        <p:tgtEl>
                                          <p:spTgt spid="30"/>
                                        </p:tgtEl>
                                        <p:attrNameLst>
                                          <p:attrName>ppt_h</p:attrName>
                                        </p:attrNameLst>
                                      </p:cBhvr>
                                      <p:tavLst>
                                        <p:tav tm="0">
                                          <p:val>
                                            <p:strVal val="4/3*#ppt_h"/>
                                          </p:val>
                                        </p:tav>
                                        <p:tav tm="100000">
                                          <p:val>
                                            <p:strVal val="#ppt_h"/>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par>
                          <p:cTn id="19" fill="hold">
                            <p:stCondLst>
                              <p:cond delay="1500"/>
                            </p:stCondLst>
                            <p:childTnLst>
                              <p:par>
                                <p:cTn id="20" presetID="23" presetClass="entr" presetSubtype="288" fill="hold" grpId="0" nodeType="afterEffect">
                                  <p:stCondLst>
                                    <p:cond delay="0"/>
                                  </p:stCondLst>
                                  <p:childTnLst>
                                    <p:set>
                                      <p:cBhvr>
                                        <p:cTn id="21" dur="1" fill="hold">
                                          <p:stCondLst>
                                            <p:cond delay="0"/>
                                          </p:stCondLst>
                                        </p:cTn>
                                        <p:tgtEl>
                                          <p:spTgt spid="95"/>
                                        </p:tgtEl>
                                        <p:attrNameLst>
                                          <p:attrName>style.visibility</p:attrName>
                                        </p:attrNameLst>
                                      </p:cBhvr>
                                      <p:to>
                                        <p:strVal val="visible"/>
                                      </p:to>
                                    </p:set>
                                    <p:anim calcmode="lin" valueType="num">
                                      <p:cBhvr>
                                        <p:cTn id="22" dur="500" fill="hold"/>
                                        <p:tgtEl>
                                          <p:spTgt spid="95"/>
                                        </p:tgtEl>
                                        <p:attrNameLst>
                                          <p:attrName>ppt_w</p:attrName>
                                        </p:attrNameLst>
                                      </p:cBhvr>
                                      <p:tavLst>
                                        <p:tav tm="0">
                                          <p:val>
                                            <p:strVal val="4/3*#ppt_w"/>
                                          </p:val>
                                        </p:tav>
                                        <p:tav tm="100000">
                                          <p:val>
                                            <p:strVal val="#ppt_w"/>
                                          </p:val>
                                        </p:tav>
                                      </p:tavLst>
                                    </p:anim>
                                    <p:anim calcmode="lin" valueType="num">
                                      <p:cBhvr>
                                        <p:cTn id="23" dur="500" fill="hold"/>
                                        <p:tgtEl>
                                          <p:spTgt spid="95"/>
                                        </p:tgtEl>
                                        <p:attrNameLst>
                                          <p:attrName>ppt_h</p:attrName>
                                        </p:attrNameLst>
                                      </p:cBhvr>
                                      <p:tavLst>
                                        <p:tav tm="0">
                                          <p:val>
                                            <p:strVal val="4/3*#ppt_h"/>
                                          </p:val>
                                        </p:tav>
                                        <p:tav tm="100000">
                                          <p:val>
                                            <p:strVal val="#ppt_h"/>
                                          </p:val>
                                        </p:tav>
                                      </p:tavLst>
                                    </p:anim>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2500"/>
                            </p:stCondLst>
                            <p:childTnLst>
                              <p:par>
                                <p:cTn id="29" presetID="23" presetClass="entr" presetSubtype="288" fill="hold" grpId="0" nodeType="afterEffect">
                                  <p:stCondLst>
                                    <p:cond delay="0"/>
                                  </p:stCondLst>
                                  <p:childTnLst>
                                    <p:set>
                                      <p:cBhvr>
                                        <p:cTn id="30" dur="1" fill="hold">
                                          <p:stCondLst>
                                            <p:cond delay="0"/>
                                          </p:stCondLst>
                                        </p:cTn>
                                        <p:tgtEl>
                                          <p:spTgt spid="96"/>
                                        </p:tgtEl>
                                        <p:attrNameLst>
                                          <p:attrName>style.visibility</p:attrName>
                                        </p:attrNameLst>
                                      </p:cBhvr>
                                      <p:to>
                                        <p:strVal val="visible"/>
                                      </p:to>
                                    </p:set>
                                    <p:anim calcmode="lin" valueType="num">
                                      <p:cBhvr>
                                        <p:cTn id="31" dur="500" fill="hold"/>
                                        <p:tgtEl>
                                          <p:spTgt spid="96"/>
                                        </p:tgtEl>
                                        <p:attrNameLst>
                                          <p:attrName>ppt_w</p:attrName>
                                        </p:attrNameLst>
                                      </p:cBhvr>
                                      <p:tavLst>
                                        <p:tav tm="0">
                                          <p:val>
                                            <p:strVal val="4/3*#ppt_w"/>
                                          </p:val>
                                        </p:tav>
                                        <p:tav tm="100000">
                                          <p:val>
                                            <p:strVal val="#ppt_w"/>
                                          </p:val>
                                        </p:tav>
                                      </p:tavLst>
                                    </p:anim>
                                    <p:anim calcmode="lin" valueType="num">
                                      <p:cBhvr>
                                        <p:cTn id="32" dur="500" fill="hold"/>
                                        <p:tgtEl>
                                          <p:spTgt spid="96"/>
                                        </p:tgtEl>
                                        <p:attrNameLst>
                                          <p:attrName>ppt_h</p:attrName>
                                        </p:attrNameLst>
                                      </p:cBhvr>
                                      <p:tavLst>
                                        <p:tav tm="0">
                                          <p:val>
                                            <p:strVal val="4/3*#ppt_h"/>
                                          </p:val>
                                        </p:tav>
                                        <p:tav tm="100000">
                                          <p:val>
                                            <p:strVal val="#ppt_h"/>
                                          </p:val>
                                        </p:tav>
                                      </p:tavLst>
                                    </p:anim>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childTnLst>
                          </p:cTn>
                        </p:par>
                        <p:par>
                          <p:cTn id="37" fill="hold">
                            <p:stCondLst>
                              <p:cond delay="3500"/>
                            </p:stCondLst>
                            <p:childTnLst>
                              <p:par>
                                <p:cTn id="38" presetID="23" presetClass="entr" presetSubtype="288" fill="hold" grpId="0" nodeType="afterEffect">
                                  <p:stCondLst>
                                    <p:cond delay="0"/>
                                  </p:stCondLst>
                                  <p:childTnLst>
                                    <p:set>
                                      <p:cBhvr>
                                        <p:cTn id="39" dur="1" fill="hold">
                                          <p:stCondLst>
                                            <p:cond delay="0"/>
                                          </p:stCondLst>
                                        </p:cTn>
                                        <p:tgtEl>
                                          <p:spTgt spid="97"/>
                                        </p:tgtEl>
                                        <p:attrNameLst>
                                          <p:attrName>style.visibility</p:attrName>
                                        </p:attrNameLst>
                                      </p:cBhvr>
                                      <p:to>
                                        <p:strVal val="visible"/>
                                      </p:to>
                                    </p:set>
                                    <p:anim calcmode="lin" valueType="num">
                                      <p:cBhvr>
                                        <p:cTn id="40" dur="500" fill="hold"/>
                                        <p:tgtEl>
                                          <p:spTgt spid="97"/>
                                        </p:tgtEl>
                                        <p:attrNameLst>
                                          <p:attrName>ppt_w</p:attrName>
                                        </p:attrNameLst>
                                      </p:cBhvr>
                                      <p:tavLst>
                                        <p:tav tm="0">
                                          <p:val>
                                            <p:strVal val="4/3*#ppt_w"/>
                                          </p:val>
                                        </p:tav>
                                        <p:tav tm="100000">
                                          <p:val>
                                            <p:strVal val="#ppt_w"/>
                                          </p:val>
                                        </p:tav>
                                      </p:tavLst>
                                    </p:anim>
                                    <p:anim calcmode="lin" valueType="num">
                                      <p:cBhvr>
                                        <p:cTn id="41" dur="500" fill="hold"/>
                                        <p:tgtEl>
                                          <p:spTgt spid="97"/>
                                        </p:tgtEl>
                                        <p:attrNameLst>
                                          <p:attrName>ppt_h</p:attrName>
                                        </p:attrNameLst>
                                      </p:cBhvr>
                                      <p:tavLst>
                                        <p:tav tm="0">
                                          <p:val>
                                            <p:strVal val="4/3*#ppt_h"/>
                                          </p:val>
                                        </p:tav>
                                        <p:tav tm="100000">
                                          <p:val>
                                            <p:strVal val="#ppt_h"/>
                                          </p:val>
                                        </p:tav>
                                      </p:tavLst>
                                    </p:anim>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childTnLst>
                          </p:cTn>
                        </p:par>
                        <p:par>
                          <p:cTn id="46" fill="hold">
                            <p:stCondLst>
                              <p:cond delay="4500"/>
                            </p:stCondLst>
                            <p:childTnLst>
                              <p:par>
                                <p:cTn id="47" presetID="23" presetClass="entr" presetSubtype="288" fill="hold" grpId="0" nodeType="afterEffect">
                                  <p:stCondLst>
                                    <p:cond delay="0"/>
                                  </p:stCondLst>
                                  <p:childTnLst>
                                    <p:set>
                                      <p:cBhvr>
                                        <p:cTn id="48" dur="1" fill="hold">
                                          <p:stCondLst>
                                            <p:cond delay="0"/>
                                          </p:stCondLst>
                                        </p:cTn>
                                        <p:tgtEl>
                                          <p:spTgt spid="103"/>
                                        </p:tgtEl>
                                        <p:attrNameLst>
                                          <p:attrName>style.visibility</p:attrName>
                                        </p:attrNameLst>
                                      </p:cBhvr>
                                      <p:to>
                                        <p:strVal val="visible"/>
                                      </p:to>
                                    </p:set>
                                    <p:anim calcmode="lin" valueType="num">
                                      <p:cBhvr>
                                        <p:cTn id="49" dur="500" fill="hold"/>
                                        <p:tgtEl>
                                          <p:spTgt spid="103"/>
                                        </p:tgtEl>
                                        <p:attrNameLst>
                                          <p:attrName>ppt_w</p:attrName>
                                        </p:attrNameLst>
                                      </p:cBhvr>
                                      <p:tavLst>
                                        <p:tav tm="0">
                                          <p:val>
                                            <p:strVal val="4/3*#ppt_w"/>
                                          </p:val>
                                        </p:tav>
                                        <p:tav tm="100000">
                                          <p:val>
                                            <p:strVal val="#ppt_w"/>
                                          </p:val>
                                        </p:tav>
                                      </p:tavLst>
                                    </p:anim>
                                    <p:anim calcmode="lin" valueType="num">
                                      <p:cBhvr>
                                        <p:cTn id="50" dur="500" fill="hold"/>
                                        <p:tgtEl>
                                          <p:spTgt spid="103"/>
                                        </p:tgtEl>
                                        <p:attrNameLst>
                                          <p:attrName>ppt_h</p:attrName>
                                        </p:attrNameLst>
                                      </p:cBhvr>
                                      <p:tavLst>
                                        <p:tav tm="0">
                                          <p:val>
                                            <p:strVal val="4/3*#ppt_h"/>
                                          </p:val>
                                        </p:tav>
                                        <p:tav tm="100000">
                                          <p:val>
                                            <p:strVal val="#ppt_h"/>
                                          </p:val>
                                        </p:tav>
                                      </p:tavLst>
                                    </p:anim>
                                  </p:childTnLst>
                                </p:cTn>
                              </p:par>
                            </p:childTnLst>
                          </p:cTn>
                        </p:par>
                        <p:par>
                          <p:cTn id="51" fill="hold">
                            <p:stCondLst>
                              <p:cond delay="5000"/>
                            </p:stCondLst>
                            <p:childTnLst>
                              <p:par>
                                <p:cTn id="52" presetID="10" presetClass="entr" presetSubtype="0" fill="hold" grpId="0" nodeType="after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childTnLst>
                          </p:cTn>
                        </p:par>
                        <p:par>
                          <p:cTn id="55" fill="hold">
                            <p:stCondLst>
                              <p:cond delay="5500"/>
                            </p:stCondLst>
                            <p:childTnLst>
                              <p:par>
                                <p:cTn id="56" presetID="23" presetClass="entr" presetSubtype="288" fill="hold" grpId="0" nodeType="afterEffect">
                                  <p:stCondLst>
                                    <p:cond delay="0"/>
                                  </p:stCondLst>
                                  <p:childTnLst>
                                    <p:set>
                                      <p:cBhvr>
                                        <p:cTn id="57" dur="1" fill="hold">
                                          <p:stCondLst>
                                            <p:cond delay="0"/>
                                          </p:stCondLst>
                                        </p:cTn>
                                        <p:tgtEl>
                                          <p:spTgt spid="102"/>
                                        </p:tgtEl>
                                        <p:attrNameLst>
                                          <p:attrName>style.visibility</p:attrName>
                                        </p:attrNameLst>
                                      </p:cBhvr>
                                      <p:to>
                                        <p:strVal val="visible"/>
                                      </p:to>
                                    </p:set>
                                    <p:anim calcmode="lin" valueType="num">
                                      <p:cBhvr>
                                        <p:cTn id="58" dur="500" fill="hold"/>
                                        <p:tgtEl>
                                          <p:spTgt spid="102"/>
                                        </p:tgtEl>
                                        <p:attrNameLst>
                                          <p:attrName>ppt_w</p:attrName>
                                        </p:attrNameLst>
                                      </p:cBhvr>
                                      <p:tavLst>
                                        <p:tav tm="0">
                                          <p:val>
                                            <p:strVal val="4/3*#ppt_w"/>
                                          </p:val>
                                        </p:tav>
                                        <p:tav tm="100000">
                                          <p:val>
                                            <p:strVal val="#ppt_w"/>
                                          </p:val>
                                        </p:tav>
                                      </p:tavLst>
                                    </p:anim>
                                    <p:anim calcmode="lin" valueType="num">
                                      <p:cBhvr>
                                        <p:cTn id="59" dur="500" fill="hold"/>
                                        <p:tgtEl>
                                          <p:spTgt spid="102"/>
                                        </p:tgtEl>
                                        <p:attrNameLst>
                                          <p:attrName>ppt_h</p:attrName>
                                        </p:attrNameLst>
                                      </p:cBhvr>
                                      <p:tavLst>
                                        <p:tav tm="0">
                                          <p:val>
                                            <p:strVal val="4/3*#ppt_h"/>
                                          </p:val>
                                        </p:tav>
                                        <p:tav tm="100000">
                                          <p:val>
                                            <p:strVal val="#ppt_h"/>
                                          </p:val>
                                        </p:tav>
                                      </p:tavLst>
                                    </p:anim>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childTnLst>
                          </p:cTn>
                        </p:par>
                        <p:par>
                          <p:cTn id="64" fill="hold">
                            <p:stCondLst>
                              <p:cond delay="6500"/>
                            </p:stCondLst>
                            <p:childTnLst>
                              <p:par>
                                <p:cTn id="65" presetID="23" presetClass="entr" presetSubtype="288" fill="hold" grpId="0" nodeType="afterEffect">
                                  <p:stCondLst>
                                    <p:cond delay="0"/>
                                  </p:stCondLst>
                                  <p:childTnLst>
                                    <p:set>
                                      <p:cBhvr>
                                        <p:cTn id="66" dur="1" fill="hold">
                                          <p:stCondLst>
                                            <p:cond delay="0"/>
                                          </p:stCondLst>
                                        </p:cTn>
                                        <p:tgtEl>
                                          <p:spTgt spid="101"/>
                                        </p:tgtEl>
                                        <p:attrNameLst>
                                          <p:attrName>style.visibility</p:attrName>
                                        </p:attrNameLst>
                                      </p:cBhvr>
                                      <p:to>
                                        <p:strVal val="visible"/>
                                      </p:to>
                                    </p:set>
                                    <p:anim calcmode="lin" valueType="num">
                                      <p:cBhvr>
                                        <p:cTn id="67" dur="500" fill="hold"/>
                                        <p:tgtEl>
                                          <p:spTgt spid="101"/>
                                        </p:tgtEl>
                                        <p:attrNameLst>
                                          <p:attrName>ppt_w</p:attrName>
                                        </p:attrNameLst>
                                      </p:cBhvr>
                                      <p:tavLst>
                                        <p:tav tm="0">
                                          <p:val>
                                            <p:strVal val="4/3*#ppt_w"/>
                                          </p:val>
                                        </p:tav>
                                        <p:tav tm="100000">
                                          <p:val>
                                            <p:strVal val="#ppt_w"/>
                                          </p:val>
                                        </p:tav>
                                      </p:tavLst>
                                    </p:anim>
                                    <p:anim calcmode="lin" valueType="num">
                                      <p:cBhvr>
                                        <p:cTn id="68" dur="500" fill="hold"/>
                                        <p:tgtEl>
                                          <p:spTgt spid="101"/>
                                        </p:tgtEl>
                                        <p:attrNameLst>
                                          <p:attrName>ppt_h</p:attrName>
                                        </p:attrNameLst>
                                      </p:cBhvr>
                                      <p:tavLst>
                                        <p:tav tm="0">
                                          <p:val>
                                            <p:strVal val="4/3*#ppt_h"/>
                                          </p:val>
                                        </p:tav>
                                        <p:tav tm="100000">
                                          <p:val>
                                            <p:strVal val="#ppt_h"/>
                                          </p:val>
                                        </p:tav>
                                      </p:tavLst>
                                    </p:anim>
                                  </p:childTnLst>
                                </p:cTn>
                              </p:par>
                            </p:childTnLst>
                          </p:cTn>
                        </p:par>
                        <p:par>
                          <p:cTn id="69" fill="hold">
                            <p:stCondLst>
                              <p:cond delay="7000"/>
                            </p:stCondLst>
                            <p:childTnLst>
                              <p:par>
                                <p:cTn id="70" presetID="10" presetClass="entr" presetSubtype="0" fill="hold" grpId="0" nodeType="after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500"/>
                                        <p:tgtEl>
                                          <p:spTgt spid="39"/>
                                        </p:tgtEl>
                                      </p:cBhvr>
                                    </p:animEffect>
                                  </p:childTnLst>
                                </p:cTn>
                              </p:par>
                            </p:childTnLst>
                          </p:cTn>
                        </p:par>
                        <p:par>
                          <p:cTn id="73" fill="hold">
                            <p:stCondLst>
                              <p:cond delay="7500"/>
                            </p:stCondLst>
                            <p:childTnLst>
                              <p:par>
                                <p:cTn id="74" presetID="23" presetClass="entr" presetSubtype="288" fill="hold" grpId="0" nodeType="afterEffect">
                                  <p:stCondLst>
                                    <p:cond delay="0"/>
                                  </p:stCondLst>
                                  <p:childTnLst>
                                    <p:set>
                                      <p:cBhvr>
                                        <p:cTn id="75" dur="1" fill="hold">
                                          <p:stCondLst>
                                            <p:cond delay="0"/>
                                          </p:stCondLst>
                                        </p:cTn>
                                        <p:tgtEl>
                                          <p:spTgt spid="100"/>
                                        </p:tgtEl>
                                        <p:attrNameLst>
                                          <p:attrName>style.visibility</p:attrName>
                                        </p:attrNameLst>
                                      </p:cBhvr>
                                      <p:to>
                                        <p:strVal val="visible"/>
                                      </p:to>
                                    </p:set>
                                    <p:anim calcmode="lin" valueType="num">
                                      <p:cBhvr>
                                        <p:cTn id="76" dur="500" fill="hold"/>
                                        <p:tgtEl>
                                          <p:spTgt spid="100"/>
                                        </p:tgtEl>
                                        <p:attrNameLst>
                                          <p:attrName>ppt_w</p:attrName>
                                        </p:attrNameLst>
                                      </p:cBhvr>
                                      <p:tavLst>
                                        <p:tav tm="0">
                                          <p:val>
                                            <p:strVal val="4/3*#ppt_w"/>
                                          </p:val>
                                        </p:tav>
                                        <p:tav tm="100000">
                                          <p:val>
                                            <p:strVal val="#ppt_w"/>
                                          </p:val>
                                        </p:tav>
                                      </p:tavLst>
                                    </p:anim>
                                    <p:anim calcmode="lin" valueType="num">
                                      <p:cBhvr>
                                        <p:cTn id="77" dur="500" fill="hold"/>
                                        <p:tgtEl>
                                          <p:spTgt spid="100"/>
                                        </p:tgtEl>
                                        <p:attrNameLst>
                                          <p:attrName>ppt_h</p:attrName>
                                        </p:attrNameLst>
                                      </p:cBhvr>
                                      <p:tavLst>
                                        <p:tav tm="0">
                                          <p:val>
                                            <p:strVal val="4/3*#ppt_h"/>
                                          </p:val>
                                        </p:tav>
                                        <p:tav tm="100000">
                                          <p:val>
                                            <p:strVal val="#ppt_h"/>
                                          </p:val>
                                        </p:tav>
                                      </p:tavLst>
                                    </p:anim>
                                  </p:childTnLst>
                                </p:cTn>
                              </p:par>
                            </p:childTnLst>
                          </p:cTn>
                        </p:par>
                        <p:par>
                          <p:cTn id="78" fill="hold">
                            <p:stCondLst>
                              <p:cond delay="8000"/>
                            </p:stCondLst>
                            <p:childTnLst>
                              <p:par>
                                <p:cTn id="79" presetID="10" presetClass="entr" presetSubtype="0"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95" grpId="0" animBg="1"/>
      <p:bldP spid="96" grpId="0" animBg="1"/>
      <p:bldP spid="97" grpId="0" animBg="1"/>
      <p:bldP spid="100" grpId="0" animBg="1"/>
      <p:bldP spid="101" grpId="0" animBg="1"/>
      <p:bldP spid="102" grpId="0" animBg="1"/>
      <p:bldP spid="103" grpId="0" animBg="1"/>
      <p:bldP spid="28" grpId="0"/>
      <p:bldP spid="29" grpId="0"/>
      <p:bldP spid="35" grpId="0"/>
      <p:bldP spid="36" grpId="0"/>
      <p:bldP spid="38" grpId="0"/>
      <p:bldP spid="39" grpId="0"/>
      <p:bldP spid="41" grpId="0"/>
      <p:bldP spid="42" grpId="0"/>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可 行 性 分 析</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23" name="圆角矩形 18">
            <a:extLst>
              <a:ext uri="{FF2B5EF4-FFF2-40B4-BE49-F238E27FC236}">
                <a16:creationId xmlns:a16="http://schemas.microsoft.com/office/drawing/2014/main" id="{49E49AEA-7C70-4C2C-AB02-866D278A2E8B}"/>
              </a:ext>
            </a:extLst>
          </p:cNvPr>
          <p:cNvSpPr/>
          <p:nvPr/>
        </p:nvSpPr>
        <p:spPr>
          <a:xfrm>
            <a:off x="3161719" y="829880"/>
            <a:ext cx="5868558"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itchFamily="34" charset="-122"/>
                <a:ea typeface="微软雅黑" pitchFamily="34" charset="-122"/>
              </a:rPr>
              <a:t> </a:t>
            </a:r>
            <a:r>
              <a:rPr lang="en-US" altLang="zh-CN" sz="3200" b="1" dirty="0">
                <a:solidFill>
                  <a:schemeClr val="bg1"/>
                </a:solidFill>
                <a:latin typeface="微软雅黑" pitchFamily="34" charset="-122"/>
                <a:ea typeface="微软雅黑" pitchFamily="34" charset="-122"/>
              </a:rPr>
              <a:t>6.1 </a:t>
            </a:r>
            <a:r>
              <a:rPr lang="zh-CN" altLang="en-US" sz="3200" b="1" dirty="0">
                <a:solidFill>
                  <a:schemeClr val="bg1"/>
                </a:solidFill>
                <a:latin typeface="微软雅黑" pitchFamily="34" charset="-122"/>
                <a:ea typeface="微软雅黑" pitchFamily="34" charset="-122"/>
              </a:rPr>
              <a:t>引 言 与 引 用 参 考 文 件</a:t>
            </a:r>
          </a:p>
        </p:txBody>
      </p:sp>
      <p:sp>
        <p:nvSpPr>
          <p:cNvPr id="5" name="文本框 4">
            <a:extLst>
              <a:ext uri="{FF2B5EF4-FFF2-40B4-BE49-F238E27FC236}">
                <a16:creationId xmlns:a16="http://schemas.microsoft.com/office/drawing/2014/main" id="{CC785C3E-CD03-4805-9EE2-62E5FDC81C7C}"/>
              </a:ext>
            </a:extLst>
          </p:cNvPr>
          <p:cNvSpPr txBox="1"/>
          <p:nvPr/>
        </p:nvSpPr>
        <p:spPr>
          <a:xfrm>
            <a:off x="1674439" y="1874397"/>
            <a:ext cx="8843119" cy="3883755"/>
          </a:xfrm>
          <a:prstGeom prst="rect">
            <a:avLst/>
          </a:prstGeom>
          <a:noFill/>
        </p:spPr>
        <p:txBody>
          <a:bodyPr wrap="square" rtlCol="0">
            <a:spAutoFit/>
          </a:bodyPr>
          <a:lstStyle/>
          <a:p>
            <a:pPr>
              <a:lnSpc>
                <a:spcPct val="150000"/>
              </a:lnSpc>
            </a:pPr>
            <a:r>
              <a:rPr lang="zh-CN" altLang="en-US" sz="2400" b="1" dirty="0">
                <a:latin typeface="宋体" panose="02010600030101010101" pitchFamily="2" charset="-122"/>
                <a:ea typeface="宋体" panose="02010600030101010101" pitchFamily="2" charset="-122"/>
              </a:rPr>
              <a:t>    本项目来源于生活实际，目的是满足部分人群写日记和创作的要求。同时，为了提高部分效率，以及降低人力、物力、财力，编写部分关键内容，为项目的进行提供参考。</a:t>
            </a:r>
            <a:endParaRPr lang="en-US" altLang="zh-CN" sz="2400" b="1" dirty="0">
              <a:latin typeface="宋体" panose="02010600030101010101" pitchFamily="2" charset="-122"/>
              <a:ea typeface="宋体" panose="02010600030101010101" pitchFamily="2" charset="-122"/>
            </a:endParaRPr>
          </a:p>
          <a:p>
            <a:pPr>
              <a:lnSpc>
                <a:spcPct val="150000"/>
              </a:lnSpc>
            </a:pPr>
            <a:r>
              <a:rPr lang="zh-CN" altLang="en-US" sz="2400" b="1" dirty="0">
                <a:latin typeface="宋体" panose="02010600030101010101" pitchFamily="2" charset="-122"/>
                <a:ea typeface="宋体" panose="02010600030101010101" pitchFamily="2" charset="-122"/>
              </a:rPr>
              <a:t>    </a:t>
            </a: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本部分内容主要参考</a:t>
            </a:r>
            <a:r>
              <a:rPr lang="en-US" altLang="zh-CN" sz="2400" b="1" dirty="0">
                <a:latin typeface="宋体" panose="02010600030101010101" pitchFamily="2" charset="-122"/>
                <a:ea typeface="宋体" panose="02010600030101010101" pitchFamily="2" charset="-122"/>
              </a:rPr>
              <a:t>GB/T 8567-2006, </a:t>
            </a:r>
            <a:r>
              <a:rPr lang="zh-CN" altLang="en-US" sz="2400" b="1" dirty="0">
                <a:latin typeface="宋体" panose="02010600030101010101" pitchFamily="2" charset="-122"/>
                <a:ea typeface="宋体" panose="02010600030101010101" pitchFamily="2" charset="-122"/>
              </a:rPr>
              <a:t>计算机软件文档编制规范</a:t>
            </a:r>
            <a:r>
              <a:rPr lang="en-US" altLang="zh-CN" sz="2400" b="1" dirty="0">
                <a:latin typeface="宋体" panose="02010600030101010101" pitchFamily="2" charset="-122"/>
                <a:ea typeface="宋体" panose="02010600030101010101" pitchFamily="2" charset="-122"/>
              </a:rPr>
              <a:t>[S]</a:t>
            </a:r>
            <a:r>
              <a:rPr lang="zh-CN" altLang="en-US" sz="2400" b="1" dirty="0">
                <a:latin typeface="宋体" panose="02010600030101010101" pitchFamily="2" charset="-122"/>
                <a:ea typeface="宋体" panose="02010600030101010101" pitchFamily="2" charset="-122"/>
              </a:rPr>
              <a:t>。</a:t>
            </a:r>
            <a:endParaRPr lang="en-US" altLang="zh-CN" sz="2400" b="1" dirty="0">
              <a:latin typeface="宋体" panose="02010600030101010101" pitchFamily="2" charset="-122"/>
              <a:ea typeface="宋体" panose="02010600030101010101" pitchFamily="2" charset="-122"/>
            </a:endParaRPr>
          </a:p>
          <a:p>
            <a:pPr>
              <a:lnSpc>
                <a:spcPct val="150000"/>
              </a:lnSpc>
            </a:pPr>
            <a:endParaRPr lang="en-US" altLang="zh-CN" sz="24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9982034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可 行 性 分 析</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23" name="圆角矩形 18">
            <a:extLst>
              <a:ext uri="{FF2B5EF4-FFF2-40B4-BE49-F238E27FC236}">
                <a16:creationId xmlns:a16="http://schemas.microsoft.com/office/drawing/2014/main" id="{49E49AEA-7C70-4C2C-AB02-866D278A2E8B}"/>
              </a:ext>
            </a:extLst>
          </p:cNvPr>
          <p:cNvSpPr/>
          <p:nvPr/>
        </p:nvSpPr>
        <p:spPr>
          <a:xfrm>
            <a:off x="3275442" y="829880"/>
            <a:ext cx="5641115"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latin typeface="微软雅黑" pitchFamily="34" charset="-122"/>
                <a:ea typeface="微软雅黑" pitchFamily="34" charset="-122"/>
              </a:rPr>
              <a:t>6.2 </a:t>
            </a:r>
            <a:r>
              <a:rPr lang="zh-CN" altLang="en-US" sz="3200" b="1" dirty="0">
                <a:solidFill>
                  <a:schemeClr val="bg1"/>
                </a:solidFill>
                <a:latin typeface="微软雅黑" pitchFamily="34" charset="-122"/>
                <a:ea typeface="微软雅黑" pitchFamily="34" charset="-122"/>
              </a:rPr>
              <a:t>可 行 性 分 析 前 提</a:t>
            </a:r>
          </a:p>
        </p:txBody>
      </p:sp>
      <p:sp>
        <p:nvSpPr>
          <p:cNvPr id="4" name="文本框 3">
            <a:extLst>
              <a:ext uri="{FF2B5EF4-FFF2-40B4-BE49-F238E27FC236}">
                <a16:creationId xmlns:a16="http://schemas.microsoft.com/office/drawing/2014/main" id="{5A231F9E-CB61-438E-9439-6809ECBF04D5}"/>
              </a:ext>
            </a:extLst>
          </p:cNvPr>
          <p:cNvSpPr txBox="1"/>
          <p:nvPr/>
        </p:nvSpPr>
        <p:spPr>
          <a:xfrm>
            <a:off x="1674439" y="1418239"/>
            <a:ext cx="8843119" cy="4991751"/>
          </a:xfrm>
          <a:prstGeom prst="rect">
            <a:avLst/>
          </a:prstGeom>
          <a:noFill/>
        </p:spPr>
        <p:txBody>
          <a:bodyPr wrap="square" rtlCol="0">
            <a:spAutoFit/>
          </a:bodyPr>
          <a:lstStyle/>
          <a:p>
            <a:pPr>
              <a:lnSpc>
                <a:spcPct val="150000"/>
              </a:lnSpc>
            </a:pPr>
            <a:r>
              <a:rPr lang="zh-CN" altLang="en-US" sz="2400" b="1" dirty="0">
                <a:solidFill>
                  <a:srgbClr val="FF0000"/>
                </a:solidFill>
                <a:latin typeface="宋体" panose="02010600030101010101" pitchFamily="2" charset="-122"/>
                <a:ea typeface="宋体" panose="02010600030101010101" pitchFamily="2" charset="-122"/>
              </a:rPr>
              <a:t>要求</a:t>
            </a:r>
            <a:r>
              <a:rPr lang="zh-CN" altLang="en-US" sz="2400" b="1" dirty="0">
                <a:latin typeface="宋体" panose="02010600030101010101" pitchFamily="2" charset="-122"/>
                <a:ea typeface="宋体" panose="02010600030101010101" pitchFamily="2" charset="-122"/>
              </a:rPr>
              <a:t>：满足用户和提出者最基本的要求，即可以在手机上记录日记，可以进行自主创作文学文化作品，可以就创作的作品进行分享和交流，遇到用户喜欢的内容可以收藏和转发，设置积分排行。</a:t>
            </a:r>
            <a:endParaRPr lang="en-US" altLang="zh-CN" sz="2400" b="1" dirty="0">
              <a:latin typeface="宋体" panose="02010600030101010101" pitchFamily="2" charset="-122"/>
              <a:ea typeface="宋体" panose="02010600030101010101" pitchFamily="2" charset="-122"/>
            </a:endParaRPr>
          </a:p>
          <a:p>
            <a:pPr>
              <a:lnSpc>
                <a:spcPct val="150000"/>
              </a:lnSpc>
            </a:pPr>
            <a:endParaRPr lang="en-US" altLang="zh-CN" sz="2400" b="1" dirty="0">
              <a:latin typeface="宋体" panose="02010600030101010101" pitchFamily="2" charset="-122"/>
              <a:ea typeface="宋体" panose="02010600030101010101" pitchFamily="2" charset="-122"/>
            </a:endParaRPr>
          </a:p>
          <a:p>
            <a:pPr>
              <a:lnSpc>
                <a:spcPct val="150000"/>
              </a:lnSpc>
            </a:pPr>
            <a:r>
              <a:rPr lang="zh-CN" altLang="en-US" sz="2400" b="1" dirty="0">
                <a:solidFill>
                  <a:srgbClr val="FF0000"/>
                </a:solidFill>
                <a:latin typeface="宋体" panose="02010600030101010101" pitchFamily="2" charset="-122"/>
                <a:ea typeface="宋体" panose="02010600030101010101" pitchFamily="2" charset="-122"/>
              </a:rPr>
              <a:t>目标</a:t>
            </a:r>
            <a:r>
              <a:rPr lang="zh-CN" altLang="en-US" sz="2400" b="1" dirty="0">
                <a:latin typeface="宋体" panose="02010600030101010101" pitchFamily="2" charset="-122"/>
                <a:ea typeface="宋体" panose="02010600030101010101" pitchFamily="2" charset="-122"/>
              </a:rPr>
              <a:t>：在预定的时间安排内，完成既定的任务进度，完成用户的基本功能需求，并最后提交可用的</a:t>
            </a:r>
            <a:r>
              <a:rPr lang="en-US" altLang="zh-CN" sz="2400" b="1" dirty="0">
                <a:latin typeface="宋体" panose="02010600030101010101" pitchFamily="2" charset="-122"/>
                <a:ea typeface="宋体" panose="02010600030101010101" pitchFamily="2" charset="-122"/>
              </a:rPr>
              <a:t>APP</a:t>
            </a:r>
            <a:r>
              <a:rPr lang="zh-CN" altLang="en-US" sz="2400" b="1" dirty="0">
                <a:latin typeface="宋体" panose="02010600030101010101" pitchFamily="2" charset="-122"/>
                <a:ea typeface="宋体" panose="02010600030101010101" pitchFamily="2" charset="-122"/>
              </a:rPr>
              <a:t>。</a:t>
            </a:r>
            <a:endParaRPr lang="en-US" altLang="zh-CN" sz="2400" b="1" dirty="0">
              <a:latin typeface="宋体" panose="02010600030101010101" pitchFamily="2" charset="-122"/>
              <a:ea typeface="宋体" panose="02010600030101010101" pitchFamily="2" charset="-122"/>
            </a:endParaRPr>
          </a:p>
          <a:p>
            <a:pPr>
              <a:lnSpc>
                <a:spcPct val="150000"/>
              </a:lnSpc>
            </a:pPr>
            <a:endParaRPr lang="en-US" altLang="zh-CN" sz="2400" b="1" dirty="0">
              <a:latin typeface="宋体" panose="02010600030101010101" pitchFamily="2" charset="-122"/>
              <a:ea typeface="宋体" panose="02010600030101010101" pitchFamily="2" charset="-122"/>
            </a:endParaRPr>
          </a:p>
          <a:p>
            <a:pPr>
              <a:lnSpc>
                <a:spcPct val="150000"/>
              </a:lnSpc>
            </a:pPr>
            <a:r>
              <a:rPr lang="zh-CN" altLang="en-US" sz="2400" b="1" dirty="0">
                <a:solidFill>
                  <a:srgbClr val="FF0000"/>
                </a:solidFill>
                <a:latin typeface="宋体" panose="02010600030101010101" pitchFamily="2" charset="-122"/>
                <a:ea typeface="宋体" panose="02010600030101010101" pitchFamily="2" charset="-122"/>
              </a:rPr>
              <a:t>环境</a:t>
            </a:r>
            <a:r>
              <a:rPr lang="zh-CN" altLang="en-US" sz="2400" b="1" dirty="0">
                <a:latin typeface="宋体" panose="02010600030101010101" pitchFamily="2" charset="-122"/>
                <a:ea typeface="宋体" panose="02010600030101010101" pitchFamily="2" charset="-122"/>
              </a:rPr>
              <a:t>：开发环境</a:t>
            </a:r>
            <a:r>
              <a:rPr lang="en-US" altLang="zh-CN" sz="2400" b="1" dirty="0">
                <a:latin typeface="宋体" panose="02010600030101010101" pitchFamily="2" charset="-122"/>
                <a:ea typeface="宋体" panose="02010600030101010101" pitchFamily="2" charset="-122"/>
              </a:rPr>
              <a:t>Android studio</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flutter</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MySQL</a:t>
            </a:r>
            <a:r>
              <a:rPr lang="zh-CN" altLang="en-US" sz="2400" b="1" dirty="0">
                <a:latin typeface="宋体" panose="02010600030101010101" pitchFamily="2" charset="-122"/>
                <a:ea typeface="宋体" panose="02010600030101010101" pitchFamily="2" charset="-122"/>
              </a:rPr>
              <a:t>等；运行环境主要是</a:t>
            </a:r>
            <a:r>
              <a:rPr lang="en-US" altLang="zh-CN" sz="2400" b="1" dirty="0">
                <a:latin typeface="宋体" panose="02010600030101010101" pitchFamily="2" charset="-122"/>
                <a:ea typeface="宋体" panose="02010600030101010101" pitchFamily="2" charset="-122"/>
              </a:rPr>
              <a:t>win10</a:t>
            </a:r>
            <a:r>
              <a:rPr lang="zh-CN" altLang="en-US" sz="2400" b="1" dirty="0">
                <a:latin typeface="宋体" panose="02010600030101010101" pitchFamily="2" charset="-122"/>
                <a:ea typeface="宋体" panose="02010600030101010101" pitchFamily="2" charset="-122"/>
              </a:rPr>
              <a:t>笔记本等。</a:t>
            </a:r>
            <a:endParaRPr lang="en-US" altLang="zh-CN" sz="24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70334900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可 行 性 分 析</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23" name="圆角矩形 18">
            <a:extLst>
              <a:ext uri="{FF2B5EF4-FFF2-40B4-BE49-F238E27FC236}">
                <a16:creationId xmlns:a16="http://schemas.microsoft.com/office/drawing/2014/main" id="{49E49AEA-7C70-4C2C-AB02-866D278A2E8B}"/>
              </a:ext>
            </a:extLst>
          </p:cNvPr>
          <p:cNvSpPr/>
          <p:nvPr/>
        </p:nvSpPr>
        <p:spPr>
          <a:xfrm>
            <a:off x="3275442" y="829880"/>
            <a:ext cx="5641115"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latin typeface="微软雅黑" pitchFamily="34" charset="-122"/>
                <a:ea typeface="微软雅黑" pitchFamily="34" charset="-122"/>
              </a:rPr>
              <a:t>6.2 </a:t>
            </a:r>
            <a:r>
              <a:rPr lang="zh-CN" altLang="en-US" sz="3200" b="1" dirty="0">
                <a:solidFill>
                  <a:schemeClr val="bg1"/>
                </a:solidFill>
                <a:latin typeface="微软雅黑" pitchFamily="34" charset="-122"/>
                <a:ea typeface="微软雅黑" pitchFamily="34" charset="-122"/>
              </a:rPr>
              <a:t>可 行 性 分 析 前 提</a:t>
            </a:r>
          </a:p>
        </p:txBody>
      </p:sp>
      <p:sp>
        <p:nvSpPr>
          <p:cNvPr id="4" name="文本框 3">
            <a:extLst>
              <a:ext uri="{FF2B5EF4-FFF2-40B4-BE49-F238E27FC236}">
                <a16:creationId xmlns:a16="http://schemas.microsoft.com/office/drawing/2014/main" id="{5A231F9E-CB61-438E-9439-6809ECBF04D5}"/>
              </a:ext>
            </a:extLst>
          </p:cNvPr>
          <p:cNvSpPr txBox="1"/>
          <p:nvPr/>
        </p:nvSpPr>
        <p:spPr>
          <a:xfrm>
            <a:off x="1674439" y="1590367"/>
            <a:ext cx="8843119" cy="4437753"/>
          </a:xfrm>
          <a:prstGeom prst="rect">
            <a:avLst/>
          </a:prstGeom>
          <a:noFill/>
        </p:spPr>
        <p:txBody>
          <a:bodyPr wrap="square" rtlCol="0">
            <a:spAutoFit/>
          </a:bodyPr>
          <a:lstStyle/>
          <a:p>
            <a:pPr>
              <a:lnSpc>
                <a:spcPct val="150000"/>
              </a:lnSpc>
            </a:pPr>
            <a:r>
              <a:rPr lang="zh-CN" altLang="en-US" sz="2400" b="1" dirty="0">
                <a:solidFill>
                  <a:srgbClr val="FF0000"/>
                </a:solidFill>
                <a:latin typeface="宋体" panose="02010600030101010101" pitchFamily="2" charset="-122"/>
                <a:ea typeface="宋体" panose="02010600030101010101" pitchFamily="2" charset="-122"/>
              </a:rPr>
              <a:t>条件</a:t>
            </a:r>
            <a:r>
              <a:rPr lang="zh-CN" altLang="en-US" sz="2400" b="1" dirty="0">
                <a:latin typeface="宋体" panose="02010600030101010101" pitchFamily="2" charset="-122"/>
                <a:ea typeface="宋体" panose="02010600030101010101" pitchFamily="2" charset="-122"/>
              </a:rPr>
              <a:t>：有小组预算的经费，有理四和图书馆等其他区域可供开发。</a:t>
            </a:r>
            <a:endParaRPr lang="en-US" altLang="zh-CN" sz="2400" b="1" dirty="0">
              <a:latin typeface="宋体" panose="02010600030101010101" pitchFamily="2" charset="-122"/>
              <a:ea typeface="宋体" panose="02010600030101010101" pitchFamily="2" charset="-122"/>
            </a:endParaRPr>
          </a:p>
          <a:p>
            <a:pPr>
              <a:lnSpc>
                <a:spcPct val="150000"/>
              </a:lnSpc>
            </a:pPr>
            <a:endParaRPr lang="en-US" altLang="zh-CN" sz="2400" b="1" dirty="0">
              <a:latin typeface="宋体" panose="02010600030101010101" pitchFamily="2" charset="-122"/>
              <a:ea typeface="宋体" panose="02010600030101010101" pitchFamily="2" charset="-122"/>
            </a:endParaRPr>
          </a:p>
          <a:p>
            <a:pPr>
              <a:lnSpc>
                <a:spcPct val="150000"/>
              </a:lnSpc>
            </a:pPr>
            <a:r>
              <a:rPr lang="zh-CN" altLang="en-US" sz="2400" b="1" dirty="0">
                <a:solidFill>
                  <a:srgbClr val="FF0000"/>
                </a:solidFill>
                <a:latin typeface="宋体" panose="02010600030101010101" pitchFamily="2" charset="-122"/>
                <a:ea typeface="宋体" panose="02010600030101010101" pitchFamily="2" charset="-122"/>
              </a:rPr>
              <a:t>假定</a:t>
            </a:r>
            <a:r>
              <a:rPr lang="zh-CN" altLang="en-US" sz="2400" b="1" dirty="0">
                <a:latin typeface="宋体" panose="02010600030101010101" pitchFamily="2" charset="-122"/>
                <a:ea typeface="宋体" panose="02010600030101010101" pitchFamily="2" charset="-122"/>
              </a:rPr>
              <a:t>：若某一成员出现设备故障等，其他组员可以暂时借用设备进行一些开发和测试，如果某一成员有突发情况暂时不能完成分配的任务，剩余的组员应该想办法承担其暂时无法完成的任务。假定项目在预期内完成。</a:t>
            </a:r>
            <a:endParaRPr lang="en-US" altLang="zh-CN" sz="2400" b="1" dirty="0">
              <a:latin typeface="宋体" panose="02010600030101010101" pitchFamily="2" charset="-122"/>
              <a:ea typeface="宋体" panose="02010600030101010101" pitchFamily="2" charset="-122"/>
            </a:endParaRPr>
          </a:p>
          <a:p>
            <a:pPr>
              <a:lnSpc>
                <a:spcPct val="150000"/>
              </a:lnSpc>
            </a:pPr>
            <a:endParaRPr lang="en-US" altLang="zh-CN" sz="2400" b="1" dirty="0">
              <a:latin typeface="宋体" panose="02010600030101010101" pitchFamily="2" charset="-122"/>
              <a:ea typeface="宋体" panose="02010600030101010101" pitchFamily="2" charset="-122"/>
            </a:endParaRPr>
          </a:p>
          <a:p>
            <a:pPr>
              <a:lnSpc>
                <a:spcPct val="150000"/>
              </a:lnSpc>
            </a:pPr>
            <a:r>
              <a:rPr lang="zh-CN" altLang="en-US" sz="2400" b="1" dirty="0">
                <a:solidFill>
                  <a:srgbClr val="FF0000"/>
                </a:solidFill>
                <a:latin typeface="宋体" panose="02010600030101010101" pitchFamily="2" charset="-122"/>
                <a:ea typeface="宋体" panose="02010600030101010101" pitchFamily="2" charset="-122"/>
              </a:rPr>
              <a:t>限制</a:t>
            </a:r>
            <a:r>
              <a:rPr lang="zh-CN" altLang="en-US" sz="2400" b="1" dirty="0">
                <a:latin typeface="宋体" panose="02010600030101010101" pitchFamily="2" charset="-122"/>
                <a:ea typeface="宋体" panose="02010600030101010101" pitchFamily="2" charset="-122"/>
              </a:rPr>
              <a:t>：法律法规、可利用的信息资源、投资等的约束。</a:t>
            </a:r>
            <a:endParaRPr lang="en-US" altLang="zh-CN" sz="24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5609388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平行四边形 17"/>
          <p:cNvSpPr/>
          <p:nvPr/>
        </p:nvSpPr>
        <p:spPr>
          <a:xfrm>
            <a:off x="6837921" y="1943663"/>
            <a:ext cx="4346312" cy="3531002"/>
          </a:xfrm>
          <a:prstGeom prst="parallelogram">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solidFill>
                <a:schemeClr val="bg1"/>
              </a:solidFill>
              <a:latin typeface="HelveticaNeueLT Pro 67 MdCn" pitchFamily="34" charset="0"/>
              <a:ea typeface="微软雅黑" pitchFamily="34" charset="-122"/>
            </a:endParaRPr>
          </a:p>
        </p:txBody>
      </p:sp>
      <p:sp>
        <p:nvSpPr>
          <p:cNvPr id="14" name="TextBox 13"/>
          <p:cNvSpPr txBox="1"/>
          <p:nvPr/>
        </p:nvSpPr>
        <p:spPr>
          <a:xfrm>
            <a:off x="2807644" y="2693501"/>
            <a:ext cx="1936749" cy="1015663"/>
          </a:xfrm>
          <a:prstGeom prst="rect">
            <a:avLst/>
          </a:prstGeom>
          <a:noFill/>
        </p:spPr>
        <p:txBody>
          <a:bodyPr wrap="none" rtlCol="0">
            <a:spAutoFit/>
          </a:bodyPr>
          <a:lstStyle/>
          <a:p>
            <a:r>
              <a:rPr lang="zh-CN" altLang="en-US" sz="6000" dirty="0">
                <a:solidFill>
                  <a:srgbClr val="00B0F0"/>
                </a:solidFill>
                <a:latin typeface="HelveticaNeueLT Pro 67 MdCn" pitchFamily="34" charset="0"/>
                <a:ea typeface="微软雅黑" pitchFamily="34" charset="-122"/>
              </a:rPr>
              <a:t>引 言</a:t>
            </a:r>
          </a:p>
        </p:txBody>
      </p:sp>
      <p:sp>
        <p:nvSpPr>
          <p:cNvPr id="15" name="矩形 14"/>
          <p:cNvSpPr/>
          <p:nvPr/>
        </p:nvSpPr>
        <p:spPr>
          <a:xfrm>
            <a:off x="1504824" y="3740532"/>
            <a:ext cx="4542391" cy="336540"/>
          </a:xfrm>
          <a:prstGeom prst="rect">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微软雅黑" pitchFamily="34" charset="-122"/>
              <a:ea typeface="微软雅黑" pitchFamily="34" charset="-122"/>
            </a:endParaRPr>
          </a:p>
        </p:txBody>
      </p:sp>
      <p:sp>
        <p:nvSpPr>
          <p:cNvPr id="16" name="平行四边形 15"/>
          <p:cNvSpPr/>
          <p:nvPr/>
        </p:nvSpPr>
        <p:spPr>
          <a:xfrm>
            <a:off x="6528048" y="1663499"/>
            <a:ext cx="4346312" cy="3531002"/>
          </a:xfrm>
          <a:prstGeom prst="parallelogram">
            <a:avLst/>
          </a:prstGeom>
          <a:gradFill flip="none" rotWithShape="1">
            <a:gsLst>
              <a:gs pos="48000">
                <a:srgbClr val="49C1AD">
                  <a:alpha val="60000"/>
                </a:srgbClr>
              </a:gs>
              <a:gs pos="0">
                <a:srgbClr val="00B0F0">
                  <a:alpha val="60000"/>
                </a:srgbClr>
              </a:gs>
              <a:gs pos="100000">
                <a:srgbClr val="A8CF38">
                  <a:alpha val="6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bg1"/>
                </a:solidFill>
                <a:latin typeface="楷体" panose="02010609060101010101" pitchFamily="49" charset="-122"/>
                <a:ea typeface="楷体" panose="02010609060101010101" pitchFamily="49" charset="-122"/>
              </a:rPr>
              <a:t>PART </a:t>
            </a:r>
            <a:r>
              <a:rPr lang="en-US" altLang="zh-CN" sz="15000" dirty="0">
                <a:solidFill>
                  <a:schemeClr val="bg1"/>
                </a:solidFill>
                <a:latin typeface="楷体" panose="02010609060101010101" pitchFamily="49" charset="-122"/>
                <a:ea typeface="楷体" panose="02010609060101010101" pitchFamily="49" charset="-122"/>
              </a:rPr>
              <a:t>1</a:t>
            </a:r>
            <a:endParaRPr lang="zh-CN" altLang="en-US" sz="15000" dirty="0">
              <a:solidFill>
                <a:schemeClr val="bg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08606243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afterEffect" p14:presetBounceEnd="2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20000">
                                          <p:cBhvr additive="base">
                                            <p:cTn id="7" dur="500" fill="hold"/>
                                            <p:tgtEl>
                                              <p:spTgt spid="16"/>
                                            </p:tgtEl>
                                            <p:attrNameLst>
                                              <p:attrName>ppt_x</p:attrName>
                                            </p:attrNameLst>
                                          </p:cBhvr>
                                          <p:tavLst>
                                            <p:tav tm="0">
                                              <p:val>
                                                <p:strVal val="#ppt_x"/>
                                              </p:val>
                                            </p:tav>
                                            <p:tav tm="100000">
                                              <p:val>
                                                <p:strVal val="#ppt_x"/>
                                              </p:val>
                                            </p:tav>
                                          </p:tavLst>
                                        </p:anim>
                                        <p:anim calcmode="lin" valueType="num" p14:bounceEnd="20000">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1" accel="100000" fill="hold" grpId="0" nodeType="withEffect" p14:presetBounceEnd="20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20000">
                                          <p:cBhvr additive="base">
                                            <p:cTn id="11" dur="500" fill="hold"/>
                                            <p:tgtEl>
                                              <p:spTgt spid="18"/>
                                            </p:tgtEl>
                                            <p:attrNameLst>
                                              <p:attrName>ppt_x</p:attrName>
                                            </p:attrNameLst>
                                          </p:cBhvr>
                                          <p:tavLst>
                                            <p:tav tm="0">
                                              <p:val>
                                                <p:strVal val="#ppt_x"/>
                                              </p:val>
                                            </p:tav>
                                            <p:tav tm="100000">
                                              <p:val>
                                                <p:strVal val="#ppt_x"/>
                                              </p:val>
                                            </p:tav>
                                          </p:tavLst>
                                        </p:anim>
                                        <p:anim calcmode="lin" valueType="num" p14:bounceEnd="20000">
                                          <p:cBhvr additive="base">
                                            <p:cTn id="12" dur="5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8" accel="10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anim calcmode="lin" valueType="num">
                                          <p:cBhvr>
                                            <p:cTn id="21" dur="500" fill="hold"/>
                                            <p:tgtEl>
                                              <p:spTgt spid="14"/>
                                            </p:tgtEl>
                                            <p:attrNameLst>
                                              <p:attrName>ppt_x</p:attrName>
                                            </p:attrNameLst>
                                          </p:cBhvr>
                                          <p:tavLst>
                                            <p:tav tm="0">
                                              <p:val>
                                                <p:strVal val="#ppt_x"/>
                                              </p:val>
                                            </p:tav>
                                            <p:tav tm="100000">
                                              <p:val>
                                                <p:strVal val="#ppt_x"/>
                                              </p:val>
                                            </p:tav>
                                          </p:tavLst>
                                        </p:anim>
                                        <p:anim calcmode="lin" valueType="num">
                                          <p:cBhvr>
                                            <p:cTn id="22"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p:bldP spid="15"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1" ac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8" accel="10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anim calcmode="lin" valueType="num">
                                          <p:cBhvr>
                                            <p:cTn id="21" dur="500" fill="hold"/>
                                            <p:tgtEl>
                                              <p:spTgt spid="14"/>
                                            </p:tgtEl>
                                            <p:attrNameLst>
                                              <p:attrName>ppt_x</p:attrName>
                                            </p:attrNameLst>
                                          </p:cBhvr>
                                          <p:tavLst>
                                            <p:tav tm="0">
                                              <p:val>
                                                <p:strVal val="#ppt_x"/>
                                              </p:val>
                                            </p:tav>
                                            <p:tav tm="100000">
                                              <p:val>
                                                <p:strVal val="#ppt_x"/>
                                              </p:val>
                                            </p:tav>
                                          </p:tavLst>
                                        </p:anim>
                                        <p:anim calcmode="lin" valueType="num">
                                          <p:cBhvr>
                                            <p:cTn id="22"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p:bldP spid="15" grpId="0" animBg="1"/>
          <p:bldP spid="16" grpId="0" animBg="1"/>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可 行 性 分 析</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23" name="圆角矩形 18">
            <a:extLst>
              <a:ext uri="{FF2B5EF4-FFF2-40B4-BE49-F238E27FC236}">
                <a16:creationId xmlns:a16="http://schemas.microsoft.com/office/drawing/2014/main" id="{49E49AEA-7C70-4C2C-AB02-866D278A2E8B}"/>
              </a:ext>
            </a:extLst>
          </p:cNvPr>
          <p:cNvSpPr/>
          <p:nvPr/>
        </p:nvSpPr>
        <p:spPr>
          <a:xfrm>
            <a:off x="3275442" y="829880"/>
            <a:ext cx="5641115"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latin typeface="微软雅黑" pitchFamily="34" charset="-122"/>
                <a:ea typeface="微软雅黑" pitchFamily="34" charset="-122"/>
              </a:rPr>
              <a:t>6.2 </a:t>
            </a:r>
            <a:r>
              <a:rPr lang="zh-CN" altLang="en-US" sz="3200" b="1" dirty="0">
                <a:solidFill>
                  <a:schemeClr val="bg1"/>
                </a:solidFill>
                <a:latin typeface="微软雅黑" pitchFamily="34" charset="-122"/>
                <a:ea typeface="微软雅黑" pitchFamily="34" charset="-122"/>
              </a:rPr>
              <a:t>可 行 性 分 析 前 提</a:t>
            </a:r>
          </a:p>
        </p:txBody>
      </p:sp>
      <p:sp>
        <p:nvSpPr>
          <p:cNvPr id="4" name="文本框 3">
            <a:extLst>
              <a:ext uri="{FF2B5EF4-FFF2-40B4-BE49-F238E27FC236}">
                <a16:creationId xmlns:a16="http://schemas.microsoft.com/office/drawing/2014/main" id="{5A231F9E-CB61-438E-9439-6809ECBF04D5}"/>
              </a:ext>
            </a:extLst>
          </p:cNvPr>
          <p:cNvSpPr txBox="1"/>
          <p:nvPr/>
        </p:nvSpPr>
        <p:spPr>
          <a:xfrm>
            <a:off x="2384443" y="1621144"/>
            <a:ext cx="9491999" cy="4991751"/>
          </a:xfrm>
          <a:prstGeom prst="rect">
            <a:avLst/>
          </a:prstGeom>
          <a:noFill/>
        </p:spPr>
        <p:txBody>
          <a:bodyPr wrap="square" rtlCol="0">
            <a:spAutoFit/>
          </a:bodyPr>
          <a:lstStyle/>
          <a:p>
            <a:pPr>
              <a:lnSpc>
                <a:spcPct val="150000"/>
              </a:lnSpc>
            </a:pPr>
            <a:r>
              <a:rPr lang="zh-CN" altLang="en-US" sz="2400" b="1" dirty="0">
                <a:latin typeface="宋体" panose="02010600030101010101" pitchFamily="2" charset="-122"/>
                <a:ea typeface="宋体" panose="02010600030101010101" pitchFamily="2" charset="-122"/>
              </a:rPr>
              <a:t>同时，我们通过简单的调研，采访了几位试用对象或预使用用户：</a:t>
            </a: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杨元杰，男，软工</a:t>
            </a:r>
            <a:r>
              <a:rPr lang="en-US" altLang="zh-CN" sz="2400" b="1" dirty="0">
                <a:latin typeface="宋体" panose="02010600030101010101" pitchFamily="2" charset="-122"/>
                <a:ea typeface="宋体" panose="02010600030101010101" pitchFamily="2" charset="-122"/>
              </a:rPr>
              <a:t>1802</a:t>
            </a:r>
            <a:r>
              <a:rPr lang="zh-CN" altLang="en-US" sz="2400" b="1" dirty="0">
                <a:latin typeface="宋体" panose="02010600030101010101" pitchFamily="2" charset="-122"/>
                <a:ea typeface="宋体" panose="02010600030101010101" pitchFamily="2" charset="-122"/>
              </a:rPr>
              <a:t>，计算机与计算科学学院，</a:t>
            </a: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明德</a:t>
            </a:r>
            <a:r>
              <a:rPr lang="en-US" altLang="zh-CN" sz="2400" b="1" dirty="0">
                <a:latin typeface="宋体" panose="02010600030101010101" pitchFamily="2" charset="-122"/>
                <a:ea typeface="宋体" panose="02010600030101010101" pitchFamily="2" charset="-122"/>
              </a:rPr>
              <a:t>1-409</a:t>
            </a:r>
            <a:r>
              <a:rPr lang="zh-CN" altLang="en-US" sz="2400" b="1" dirty="0">
                <a:latin typeface="宋体" panose="02010600030101010101" pitchFamily="2" charset="-122"/>
                <a:ea typeface="宋体" panose="02010600030101010101" pitchFamily="2" charset="-122"/>
              </a:rPr>
              <a:t>，联系方式：</a:t>
            </a:r>
            <a:r>
              <a:rPr lang="en-US" altLang="zh-CN" sz="2400" b="1" dirty="0">
                <a:latin typeface="宋体" panose="02010600030101010101" pitchFamily="2" charset="-122"/>
                <a:ea typeface="宋体" panose="02010600030101010101" pitchFamily="2" charset="-122"/>
              </a:rPr>
              <a:t>31801340@stu.zucc.edu.cn</a:t>
            </a:r>
          </a:p>
          <a:p>
            <a:pPr>
              <a:lnSpc>
                <a:spcPct val="150000"/>
              </a:lnSpc>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张鑫，男，软工</a:t>
            </a:r>
            <a:r>
              <a:rPr lang="en-US" altLang="zh-CN" sz="2400" b="1" dirty="0">
                <a:latin typeface="宋体" panose="02010600030101010101" pitchFamily="2" charset="-122"/>
                <a:ea typeface="宋体" panose="02010600030101010101" pitchFamily="2" charset="-122"/>
              </a:rPr>
              <a:t>1802</a:t>
            </a:r>
            <a:r>
              <a:rPr lang="zh-CN" altLang="en-US" sz="2400" b="1" dirty="0">
                <a:latin typeface="宋体" panose="02010600030101010101" pitchFamily="2" charset="-122"/>
                <a:ea typeface="宋体" panose="02010600030101010101" pitchFamily="2" charset="-122"/>
              </a:rPr>
              <a:t>，计算机与计算科学学院，</a:t>
            </a: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明德</a:t>
            </a:r>
            <a:r>
              <a:rPr lang="en-US" altLang="zh-CN" sz="2400" b="1" dirty="0">
                <a:latin typeface="宋体" panose="02010600030101010101" pitchFamily="2" charset="-122"/>
                <a:ea typeface="宋体" panose="02010600030101010101" pitchFamily="2" charset="-122"/>
              </a:rPr>
              <a:t>1-407</a:t>
            </a:r>
            <a:r>
              <a:rPr lang="zh-CN" altLang="en-US" sz="2400" b="1" dirty="0">
                <a:latin typeface="宋体" panose="02010600030101010101" pitchFamily="2" charset="-122"/>
                <a:ea typeface="宋体" panose="02010600030101010101" pitchFamily="2" charset="-122"/>
              </a:rPr>
              <a:t>，联系方式：</a:t>
            </a:r>
            <a:r>
              <a:rPr lang="en-US" altLang="zh-CN" sz="2400" b="1" dirty="0">
                <a:latin typeface="宋体" panose="02010600030101010101" pitchFamily="2" charset="-122"/>
                <a:ea typeface="宋体" panose="02010600030101010101" pitchFamily="2" charset="-122"/>
              </a:rPr>
              <a:t>31801332@stu.zucc.edu.cn</a:t>
            </a:r>
          </a:p>
          <a:p>
            <a:pPr>
              <a:lnSpc>
                <a:spcPct val="150000"/>
              </a:lnSpc>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潘一诺，女，临床</a:t>
            </a:r>
            <a:r>
              <a:rPr lang="en-US" altLang="zh-CN" sz="2400" b="1" dirty="0">
                <a:latin typeface="宋体" panose="02010600030101010101" pitchFamily="2" charset="-122"/>
                <a:ea typeface="宋体" panose="02010600030101010101" pitchFamily="2" charset="-122"/>
              </a:rPr>
              <a:t>1804</a:t>
            </a:r>
            <a:r>
              <a:rPr lang="zh-CN" altLang="en-US" sz="2400" b="1" dirty="0">
                <a:latin typeface="宋体" panose="02010600030101010101" pitchFamily="2" charset="-122"/>
                <a:ea typeface="宋体" panose="02010600030101010101" pitchFamily="2" charset="-122"/>
              </a:rPr>
              <a:t>，医学院，</a:t>
            </a: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尚雅</a:t>
            </a:r>
            <a:r>
              <a:rPr lang="en-US" altLang="zh-CN" sz="2400" b="1" dirty="0">
                <a:latin typeface="宋体" panose="02010600030101010101" pitchFamily="2" charset="-122"/>
                <a:ea typeface="宋体" panose="02010600030101010101" pitchFamily="2" charset="-122"/>
              </a:rPr>
              <a:t>2-423</a:t>
            </a:r>
            <a:r>
              <a:rPr lang="zh-CN" altLang="en-US" sz="2400" b="1" dirty="0">
                <a:latin typeface="宋体" panose="02010600030101010101" pitchFamily="2" charset="-122"/>
                <a:ea typeface="宋体" panose="02010600030101010101" pitchFamily="2" charset="-122"/>
              </a:rPr>
              <a:t>，联系方式：</a:t>
            </a:r>
            <a:r>
              <a:rPr lang="en-US" altLang="zh-CN" sz="2400" b="1" dirty="0">
                <a:latin typeface="宋体" panose="02010600030101010101" pitchFamily="2" charset="-122"/>
                <a:ea typeface="宋体" panose="02010600030101010101" pitchFamily="2" charset="-122"/>
              </a:rPr>
              <a:t>31804239@stu.zucc.edu.cn</a:t>
            </a:r>
          </a:p>
          <a:p>
            <a:pPr>
              <a:lnSpc>
                <a:spcPct val="150000"/>
              </a:lnSpc>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费雨琪，女，英语</a:t>
            </a:r>
            <a:r>
              <a:rPr lang="en-US" altLang="zh-CN" sz="2400" b="1" dirty="0">
                <a:latin typeface="宋体" panose="02010600030101010101" pitchFamily="2" charset="-122"/>
                <a:ea typeface="宋体" panose="02010600030101010101" pitchFamily="2" charset="-122"/>
              </a:rPr>
              <a:t>1903</a:t>
            </a:r>
            <a:r>
              <a:rPr lang="zh-CN" altLang="en-US" sz="2400" b="1" dirty="0">
                <a:latin typeface="宋体" panose="02010600030101010101" pitchFamily="2" charset="-122"/>
                <a:ea typeface="宋体" panose="02010600030101010101" pitchFamily="2" charset="-122"/>
              </a:rPr>
              <a:t>，外国语学院</a:t>
            </a: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问源</a:t>
            </a:r>
            <a:r>
              <a:rPr lang="en-US" altLang="zh-CN" sz="2400" b="1" dirty="0">
                <a:latin typeface="宋体" panose="02010600030101010101" pitchFamily="2" charset="-122"/>
                <a:ea typeface="宋体" panose="02010600030101010101" pitchFamily="2" charset="-122"/>
              </a:rPr>
              <a:t>2-247</a:t>
            </a:r>
            <a:r>
              <a:rPr lang="zh-CN" altLang="en-US" sz="2400" b="1" dirty="0">
                <a:latin typeface="宋体" panose="02010600030101010101" pitchFamily="2" charset="-122"/>
                <a:ea typeface="宋体" panose="02010600030101010101" pitchFamily="2" charset="-122"/>
              </a:rPr>
              <a:t>，联系方式：</a:t>
            </a:r>
            <a:r>
              <a:rPr lang="en-US" altLang="zh-CN" sz="2400" b="1" dirty="0">
                <a:latin typeface="宋体" panose="02010600030101010101" pitchFamily="2" charset="-122"/>
                <a:ea typeface="宋体" panose="02010600030101010101" pitchFamily="2" charset="-122"/>
              </a:rPr>
              <a:t>31801123@stu.zucc.edu.cn</a:t>
            </a:r>
          </a:p>
        </p:txBody>
      </p:sp>
      <p:sp>
        <p:nvSpPr>
          <p:cNvPr id="5" name="六边形 4">
            <a:extLst>
              <a:ext uri="{FF2B5EF4-FFF2-40B4-BE49-F238E27FC236}">
                <a16:creationId xmlns:a16="http://schemas.microsoft.com/office/drawing/2014/main" id="{DD95C310-FEAA-460A-AF3D-00060EDF12B8}"/>
              </a:ext>
            </a:extLst>
          </p:cNvPr>
          <p:cNvSpPr/>
          <p:nvPr/>
        </p:nvSpPr>
        <p:spPr>
          <a:xfrm>
            <a:off x="80010" y="2405466"/>
            <a:ext cx="2437279" cy="2047067"/>
          </a:xfrm>
          <a:prstGeom prst="hexagon">
            <a:avLst/>
          </a:prstGeom>
          <a:blipFill>
            <a:blip r:embed="rId2"/>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2056455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par>
                                <p:cTn id="21" presetID="23" presetClass="entr" presetSubtype="528" fill="hold" grpId="0" nodeType="withEffect">
                                  <p:stCondLst>
                                    <p:cond delay="200"/>
                                  </p:stCondLst>
                                  <p:childTnLst>
                                    <p:set>
                                      <p:cBhvr>
                                        <p:cTn id="22" dur="1" fill="hold">
                                          <p:stCondLst>
                                            <p:cond delay="0"/>
                                          </p:stCondLst>
                                        </p:cTn>
                                        <p:tgtEl>
                                          <p:spTgt spid="5"/>
                                        </p:tgtEl>
                                        <p:attrNameLst>
                                          <p:attrName>style.visibility</p:attrName>
                                        </p:attrNameLst>
                                      </p:cBhvr>
                                      <p:to>
                                        <p:strVal val="visible"/>
                                      </p:to>
                                    </p:set>
                                    <p:anim calcmode="lin" valueType="num">
                                      <p:cBhvr>
                                        <p:cTn id="23" dur="300" fill="hold"/>
                                        <p:tgtEl>
                                          <p:spTgt spid="5"/>
                                        </p:tgtEl>
                                        <p:attrNameLst>
                                          <p:attrName>ppt_w</p:attrName>
                                        </p:attrNameLst>
                                      </p:cBhvr>
                                      <p:tavLst>
                                        <p:tav tm="0">
                                          <p:val>
                                            <p:fltVal val="0"/>
                                          </p:val>
                                        </p:tav>
                                        <p:tav tm="100000">
                                          <p:val>
                                            <p:strVal val="#ppt_w"/>
                                          </p:val>
                                        </p:tav>
                                      </p:tavLst>
                                    </p:anim>
                                    <p:anim calcmode="lin" valueType="num">
                                      <p:cBhvr>
                                        <p:cTn id="24" dur="300" fill="hold"/>
                                        <p:tgtEl>
                                          <p:spTgt spid="5"/>
                                        </p:tgtEl>
                                        <p:attrNameLst>
                                          <p:attrName>ppt_h</p:attrName>
                                        </p:attrNameLst>
                                      </p:cBhvr>
                                      <p:tavLst>
                                        <p:tav tm="0">
                                          <p:val>
                                            <p:fltVal val="0"/>
                                          </p:val>
                                        </p:tav>
                                        <p:tav tm="100000">
                                          <p:val>
                                            <p:strVal val="#ppt_h"/>
                                          </p:val>
                                        </p:tav>
                                      </p:tavLst>
                                    </p:anim>
                                    <p:anim calcmode="lin" valueType="num">
                                      <p:cBhvr>
                                        <p:cTn id="25" dur="300" fill="hold"/>
                                        <p:tgtEl>
                                          <p:spTgt spid="5"/>
                                        </p:tgtEl>
                                        <p:attrNameLst>
                                          <p:attrName>ppt_x</p:attrName>
                                        </p:attrNameLst>
                                      </p:cBhvr>
                                      <p:tavLst>
                                        <p:tav tm="0">
                                          <p:val>
                                            <p:fltVal val="0.5"/>
                                          </p:val>
                                        </p:tav>
                                        <p:tav tm="100000">
                                          <p:val>
                                            <p:strVal val="#ppt_x"/>
                                          </p:val>
                                        </p:tav>
                                      </p:tavLst>
                                    </p:anim>
                                    <p:anim calcmode="lin" valueType="num">
                                      <p:cBhvr>
                                        <p:cTn id="26" dur="300" fill="hold"/>
                                        <p:tgtEl>
                                          <p:spTgt spid="5"/>
                                        </p:tgtEl>
                                        <p:attrNameLst>
                                          <p:attrName>ppt_y</p:attrName>
                                        </p:attrNameLst>
                                      </p:cBhvr>
                                      <p:tavLst>
                                        <p:tav tm="0">
                                          <p:val>
                                            <p:fltVal val="0.5"/>
                                          </p:val>
                                        </p:tav>
                                        <p:tav tm="100000">
                                          <p:val>
                                            <p:strVal val="#ppt_y"/>
                                          </p:val>
                                        </p:tav>
                                      </p:tavLst>
                                    </p:anim>
                                  </p:childTnLst>
                                </p:cTn>
                              </p:par>
                              <p:par>
                                <p:cTn id="27" presetID="26" presetClass="emph" presetSubtype="0" fill="hold" grpId="1" nodeType="withEffect">
                                  <p:stCondLst>
                                    <p:cond delay="500"/>
                                  </p:stCondLst>
                                  <p:childTnLst>
                                    <p:animEffect transition="out" filter="fade">
                                      <p:cBhvr>
                                        <p:cTn id="28" dur="300" tmFilter="0, 0; .2, .5; .8, .5; 1, 0"/>
                                        <p:tgtEl>
                                          <p:spTgt spid="5"/>
                                        </p:tgtEl>
                                      </p:cBhvr>
                                    </p:animEffect>
                                    <p:animScale>
                                      <p:cBhvr>
                                        <p:cTn id="29" dur="1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4" grpId="0"/>
      <p:bldP spid="5" grpId="0" animBg="1"/>
      <p:bldP spid="5"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可 行 性 分 析</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23" name="圆角矩形 18">
            <a:extLst>
              <a:ext uri="{FF2B5EF4-FFF2-40B4-BE49-F238E27FC236}">
                <a16:creationId xmlns:a16="http://schemas.microsoft.com/office/drawing/2014/main" id="{49E49AEA-7C70-4C2C-AB02-866D278A2E8B}"/>
              </a:ext>
            </a:extLst>
          </p:cNvPr>
          <p:cNvSpPr/>
          <p:nvPr/>
        </p:nvSpPr>
        <p:spPr>
          <a:xfrm>
            <a:off x="3275442" y="829880"/>
            <a:ext cx="5641115"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latin typeface="微软雅黑" pitchFamily="34" charset="-122"/>
                <a:ea typeface="微软雅黑" pitchFamily="34" charset="-122"/>
              </a:rPr>
              <a:t>6.2 </a:t>
            </a:r>
            <a:r>
              <a:rPr lang="zh-CN" altLang="en-US" sz="3200" b="1" dirty="0">
                <a:solidFill>
                  <a:schemeClr val="bg1"/>
                </a:solidFill>
                <a:latin typeface="微软雅黑" pitchFamily="34" charset="-122"/>
                <a:ea typeface="微软雅黑" pitchFamily="34" charset="-122"/>
              </a:rPr>
              <a:t>可 行 性 分 析 前 提</a:t>
            </a:r>
          </a:p>
        </p:txBody>
      </p:sp>
      <p:sp>
        <p:nvSpPr>
          <p:cNvPr id="4" name="文本框 3">
            <a:extLst>
              <a:ext uri="{FF2B5EF4-FFF2-40B4-BE49-F238E27FC236}">
                <a16:creationId xmlns:a16="http://schemas.microsoft.com/office/drawing/2014/main" id="{5A231F9E-CB61-438E-9439-6809ECBF04D5}"/>
              </a:ext>
            </a:extLst>
          </p:cNvPr>
          <p:cNvSpPr txBox="1"/>
          <p:nvPr/>
        </p:nvSpPr>
        <p:spPr>
          <a:xfrm>
            <a:off x="1674439" y="2003358"/>
            <a:ext cx="8843119" cy="2775760"/>
          </a:xfrm>
          <a:prstGeom prst="rect">
            <a:avLst/>
          </a:prstGeom>
          <a:noFill/>
        </p:spPr>
        <p:txBody>
          <a:bodyPr wrap="square" rtlCol="0">
            <a:spAutoFit/>
          </a:bodyPr>
          <a:lstStyle/>
          <a:p>
            <a:pPr>
              <a:lnSpc>
                <a:spcPct val="150000"/>
              </a:lnSpc>
            </a:pPr>
            <a:r>
              <a:rPr lang="zh-CN" altLang="en-US" sz="2400" b="1" dirty="0">
                <a:solidFill>
                  <a:srgbClr val="FF0000"/>
                </a:solidFill>
                <a:latin typeface="宋体" panose="02010600030101010101" pitchFamily="2" charset="-122"/>
                <a:ea typeface="宋体" panose="02010600030101010101" pitchFamily="2" charset="-122"/>
              </a:rPr>
              <a:t>调研对象对项目的初步点评：</a:t>
            </a:r>
            <a:endParaRPr lang="en-US" altLang="zh-CN" sz="2400" b="1" dirty="0">
              <a:solidFill>
                <a:srgbClr val="FF0000"/>
              </a:solidFill>
              <a:latin typeface="宋体" panose="02010600030101010101" pitchFamily="2" charset="-122"/>
              <a:ea typeface="宋体" panose="02010600030101010101" pitchFamily="2" charset="-122"/>
            </a:endParaRPr>
          </a:p>
          <a:p>
            <a:pPr>
              <a:lnSpc>
                <a:spcPct val="150000"/>
              </a:lnSpc>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有日记的功能，同时可以借鉴其他人的创作想法，可以在自己写时提供一定的思路等，比较好。</a:t>
            </a: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有自己单独的文学创作空间，其实提供了一块净土。</a:t>
            </a: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操作简单易理解，对用户尤其是新用户来说比较的友好。</a:t>
            </a:r>
            <a:endParaRPr lang="en-US" altLang="zh-CN" sz="24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966437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可 行 性 分 析</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23" name="圆角矩形 18">
            <a:extLst>
              <a:ext uri="{FF2B5EF4-FFF2-40B4-BE49-F238E27FC236}">
                <a16:creationId xmlns:a16="http://schemas.microsoft.com/office/drawing/2014/main" id="{49E49AEA-7C70-4C2C-AB02-866D278A2E8B}"/>
              </a:ext>
            </a:extLst>
          </p:cNvPr>
          <p:cNvSpPr/>
          <p:nvPr/>
        </p:nvSpPr>
        <p:spPr>
          <a:xfrm>
            <a:off x="3275442" y="829880"/>
            <a:ext cx="5641115"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latin typeface="微软雅黑" pitchFamily="34" charset="-122"/>
                <a:ea typeface="微软雅黑" pitchFamily="34" charset="-122"/>
              </a:rPr>
              <a:t>6.3 </a:t>
            </a:r>
            <a:r>
              <a:rPr lang="zh-CN" altLang="en-US" sz="3200" b="1" dirty="0">
                <a:solidFill>
                  <a:schemeClr val="bg1"/>
                </a:solidFill>
                <a:latin typeface="微软雅黑" pitchFamily="34" charset="-122"/>
                <a:ea typeface="微软雅黑" pitchFamily="34" charset="-122"/>
              </a:rPr>
              <a:t>可 选 方 案（原方案简析）</a:t>
            </a:r>
          </a:p>
        </p:txBody>
      </p:sp>
      <p:sp>
        <p:nvSpPr>
          <p:cNvPr id="4" name="文本框 3">
            <a:extLst>
              <a:ext uri="{FF2B5EF4-FFF2-40B4-BE49-F238E27FC236}">
                <a16:creationId xmlns:a16="http://schemas.microsoft.com/office/drawing/2014/main" id="{A4DCABEE-F0D1-4551-86FA-7763496DADDE}"/>
              </a:ext>
            </a:extLst>
          </p:cNvPr>
          <p:cNvSpPr txBox="1"/>
          <p:nvPr/>
        </p:nvSpPr>
        <p:spPr>
          <a:xfrm>
            <a:off x="7852352" y="1763767"/>
            <a:ext cx="3849243" cy="4437753"/>
          </a:xfrm>
          <a:prstGeom prst="rect">
            <a:avLst/>
          </a:prstGeom>
          <a:noFill/>
        </p:spPr>
        <p:txBody>
          <a:bodyPr wrap="square" rtlCol="0">
            <a:spAutoFit/>
          </a:bodyPr>
          <a:lstStyle/>
          <a:p>
            <a:pPr>
              <a:lnSpc>
                <a:spcPct val="150000"/>
              </a:lnSpc>
            </a:pPr>
            <a:r>
              <a:rPr lang="zh-CN" altLang="en-US" sz="2400" b="1" dirty="0">
                <a:solidFill>
                  <a:srgbClr val="FF0000"/>
                </a:solidFill>
                <a:latin typeface="宋体" panose="02010600030101010101" pitchFamily="2" charset="-122"/>
                <a:ea typeface="宋体" panose="02010600030101010101" pitchFamily="2" charset="-122"/>
              </a:rPr>
              <a:t>原有方案二缺点</a:t>
            </a:r>
            <a:r>
              <a:rPr lang="zh-CN" altLang="en-US" sz="2400" b="1" dirty="0">
                <a:latin typeface="宋体" panose="02010600030101010101" pitchFamily="2" charset="-122"/>
                <a:ea typeface="宋体" panose="02010600030101010101" pitchFamily="2" charset="-122"/>
              </a:rPr>
              <a:t>：采用小程序的形式，其优点是可以在微信中打开，但是他可能需要通过微信来提示消息等，无法直接从手机里收到消息，且小程序留存度较低，有时不会很稳定，有较大的限制。</a:t>
            </a:r>
            <a:endParaRPr lang="en-US" altLang="zh-CN" sz="2400" b="1" dirty="0">
              <a:latin typeface="宋体" panose="02010600030101010101" pitchFamily="2" charset="-122"/>
              <a:ea typeface="宋体" panose="02010600030101010101" pitchFamily="2" charset="-122"/>
            </a:endParaRPr>
          </a:p>
        </p:txBody>
      </p:sp>
      <p:sp>
        <p:nvSpPr>
          <p:cNvPr id="5" name="Freeform 13">
            <a:extLst>
              <a:ext uri="{FF2B5EF4-FFF2-40B4-BE49-F238E27FC236}">
                <a16:creationId xmlns:a16="http://schemas.microsoft.com/office/drawing/2014/main" id="{5BB08AED-B596-46D5-9DAA-152E254D015B}"/>
              </a:ext>
            </a:extLst>
          </p:cNvPr>
          <p:cNvSpPr>
            <a:spLocks noEditPoints="1"/>
          </p:cNvSpPr>
          <p:nvPr/>
        </p:nvSpPr>
        <p:spPr bwMode="auto">
          <a:xfrm>
            <a:off x="4477582" y="3568436"/>
            <a:ext cx="3236833" cy="4534116"/>
          </a:xfrm>
          <a:custGeom>
            <a:avLst/>
            <a:gdLst>
              <a:gd name="T0" fmla="*/ 2569 w 2795"/>
              <a:gd name="T1" fmla="*/ 1208 h 3915"/>
              <a:gd name="T2" fmla="*/ 2542 w 2795"/>
              <a:gd name="T3" fmla="*/ 1231 h 3915"/>
              <a:gd name="T4" fmla="*/ 2183 w 2795"/>
              <a:gd name="T5" fmla="*/ 1585 h 3915"/>
              <a:gd name="T6" fmla="*/ 1921 w 2795"/>
              <a:gd name="T7" fmla="*/ 1585 h 3915"/>
              <a:gd name="T8" fmla="*/ 1801 w 2795"/>
              <a:gd name="T9" fmla="*/ 1453 h 3915"/>
              <a:gd name="T10" fmla="*/ 1801 w 2795"/>
              <a:gd name="T11" fmla="*/ 2015 h 3915"/>
              <a:gd name="T12" fmla="*/ 1806 w 2795"/>
              <a:gd name="T13" fmla="*/ 2062 h 3915"/>
              <a:gd name="T14" fmla="*/ 1829 w 2795"/>
              <a:gd name="T15" fmla="*/ 3676 h 3915"/>
              <a:gd name="T16" fmla="*/ 1459 w 2795"/>
              <a:gd name="T17" fmla="*/ 3676 h 3915"/>
              <a:gd name="T18" fmla="*/ 1436 w 2795"/>
              <a:gd name="T19" fmla="*/ 2411 h 3915"/>
              <a:gd name="T20" fmla="*/ 1383 w 2795"/>
              <a:gd name="T21" fmla="*/ 2411 h 3915"/>
              <a:gd name="T22" fmla="*/ 1360 w 2795"/>
              <a:gd name="T23" fmla="*/ 3676 h 3915"/>
              <a:gd name="T24" fmla="*/ 990 w 2795"/>
              <a:gd name="T25" fmla="*/ 3676 h 3915"/>
              <a:gd name="T26" fmla="*/ 1013 w 2795"/>
              <a:gd name="T27" fmla="*/ 2062 h 3915"/>
              <a:gd name="T28" fmla="*/ 1014 w 2795"/>
              <a:gd name="T29" fmla="*/ 2051 h 3915"/>
              <a:gd name="T30" fmla="*/ 1013 w 2795"/>
              <a:gd name="T31" fmla="*/ 2028 h 3915"/>
              <a:gd name="T32" fmla="*/ 1013 w 2795"/>
              <a:gd name="T33" fmla="*/ 1434 h 3915"/>
              <a:gd name="T34" fmla="*/ 874 w 2795"/>
              <a:gd name="T35" fmla="*/ 1585 h 3915"/>
              <a:gd name="T36" fmla="*/ 611 w 2795"/>
              <a:gd name="T37" fmla="*/ 1585 h 3915"/>
              <a:gd name="T38" fmla="*/ 252 w 2795"/>
              <a:gd name="T39" fmla="*/ 1231 h 3915"/>
              <a:gd name="T40" fmla="*/ 224 w 2795"/>
              <a:gd name="T41" fmla="*/ 1208 h 3915"/>
              <a:gd name="T42" fmla="*/ 162 w 2795"/>
              <a:gd name="T43" fmla="*/ 865 h 3915"/>
              <a:gd name="T44" fmla="*/ 746 w 2795"/>
              <a:gd name="T45" fmla="*/ 1176 h 3915"/>
              <a:gd name="T46" fmla="*/ 1098 w 2795"/>
              <a:gd name="T47" fmla="*/ 836 h 3915"/>
              <a:gd name="T48" fmla="*/ 1104 w 2795"/>
              <a:gd name="T49" fmla="*/ 831 h 3915"/>
              <a:gd name="T50" fmla="*/ 1742 w 2795"/>
              <a:gd name="T51" fmla="*/ 879 h 3915"/>
              <a:gd name="T52" fmla="*/ 2049 w 2795"/>
              <a:gd name="T53" fmla="*/ 1176 h 3915"/>
              <a:gd name="T54" fmla="*/ 2632 w 2795"/>
              <a:gd name="T55" fmla="*/ 865 h 3915"/>
              <a:gd name="T56" fmla="*/ 2569 w 2795"/>
              <a:gd name="T57" fmla="*/ 1208 h 3915"/>
              <a:gd name="T58" fmla="*/ 1407 w 2795"/>
              <a:gd name="T59" fmla="*/ 649 h 3915"/>
              <a:gd name="T60" fmla="*/ 1731 w 2795"/>
              <a:gd name="T61" fmla="*/ 325 h 3915"/>
              <a:gd name="T62" fmla="*/ 1407 w 2795"/>
              <a:gd name="T63" fmla="*/ 0 h 3915"/>
              <a:gd name="T64" fmla="*/ 1082 w 2795"/>
              <a:gd name="T65" fmla="*/ 325 h 3915"/>
              <a:gd name="T66" fmla="*/ 1407 w 2795"/>
              <a:gd name="T67" fmla="*/ 649 h 3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95" h="3915">
                <a:moveTo>
                  <a:pt x="2569" y="1208"/>
                </a:moveTo>
                <a:cubicBezTo>
                  <a:pt x="2563" y="1213"/>
                  <a:pt x="2555" y="1221"/>
                  <a:pt x="2542" y="1231"/>
                </a:cubicBezTo>
                <a:cubicBezTo>
                  <a:pt x="2413" y="1340"/>
                  <a:pt x="2298" y="1462"/>
                  <a:pt x="2183" y="1585"/>
                </a:cubicBezTo>
                <a:cubicBezTo>
                  <a:pt x="2118" y="1655"/>
                  <a:pt x="1985" y="1660"/>
                  <a:pt x="1921" y="1585"/>
                </a:cubicBezTo>
                <a:cubicBezTo>
                  <a:pt x="1882" y="1540"/>
                  <a:pt x="1842" y="1496"/>
                  <a:pt x="1801" y="1453"/>
                </a:cubicBezTo>
                <a:cubicBezTo>
                  <a:pt x="1801" y="1641"/>
                  <a:pt x="1801" y="1828"/>
                  <a:pt x="1801" y="2015"/>
                </a:cubicBezTo>
                <a:cubicBezTo>
                  <a:pt x="1804" y="2030"/>
                  <a:pt x="1806" y="2045"/>
                  <a:pt x="1806" y="2062"/>
                </a:cubicBezTo>
                <a:cubicBezTo>
                  <a:pt x="1806" y="2600"/>
                  <a:pt x="1807" y="3138"/>
                  <a:pt x="1829" y="3676"/>
                </a:cubicBezTo>
                <a:cubicBezTo>
                  <a:pt x="1839" y="3915"/>
                  <a:pt x="1469" y="3914"/>
                  <a:pt x="1459" y="3676"/>
                </a:cubicBezTo>
                <a:cubicBezTo>
                  <a:pt x="1441" y="3255"/>
                  <a:pt x="1437" y="2833"/>
                  <a:pt x="1436" y="2411"/>
                </a:cubicBezTo>
                <a:cubicBezTo>
                  <a:pt x="1418" y="2412"/>
                  <a:pt x="1401" y="2412"/>
                  <a:pt x="1383" y="2411"/>
                </a:cubicBezTo>
                <a:cubicBezTo>
                  <a:pt x="1382" y="2833"/>
                  <a:pt x="1378" y="3255"/>
                  <a:pt x="1360" y="3676"/>
                </a:cubicBezTo>
                <a:cubicBezTo>
                  <a:pt x="1351" y="3914"/>
                  <a:pt x="980" y="3915"/>
                  <a:pt x="990" y="3676"/>
                </a:cubicBezTo>
                <a:cubicBezTo>
                  <a:pt x="1012" y="3138"/>
                  <a:pt x="1013" y="2600"/>
                  <a:pt x="1013" y="2062"/>
                </a:cubicBezTo>
                <a:cubicBezTo>
                  <a:pt x="1013" y="2058"/>
                  <a:pt x="1014" y="2055"/>
                  <a:pt x="1014" y="2051"/>
                </a:cubicBezTo>
                <a:cubicBezTo>
                  <a:pt x="1013" y="2043"/>
                  <a:pt x="1013" y="2036"/>
                  <a:pt x="1013" y="2028"/>
                </a:cubicBezTo>
                <a:cubicBezTo>
                  <a:pt x="1013" y="1830"/>
                  <a:pt x="1013" y="1632"/>
                  <a:pt x="1013" y="1434"/>
                </a:cubicBezTo>
                <a:cubicBezTo>
                  <a:pt x="965" y="1483"/>
                  <a:pt x="918" y="1533"/>
                  <a:pt x="874" y="1585"/>
                </a:cubicBezTo>
                <a:cubicBezTo>
                  <a:pt x="809" y="1660"/>
                  <a:pt x="677" y="1655"/>
                  <a:pt x="611" y="1585"/>
                </a:cubicBezTo>
                <a:cubicBezTo>
                  <a:pt x="497" y="1463"/>
                  <a:pt x="383" y="1336"/>
                  <a:pt x="252" y="1231"/>
                </a:cubicBezTo>
                <a:cubicBezTo>
                  <a:pt x="239" y="1220"/>
                  <a:pt x="230" y="1213"/>
                  <a:pt x="224" y="1208"/>
                </a:cubicBezTo>
                <a:cubicBezTo>
                  <a:pt x="81" y="1178"/>
                  <a:pt x="0" y="960"/>
                  <a:pt x="162" y="865"/>
                </a:cubicBezTo>
                <a:cubicBezTo>
                  <a:pt x="347" y="757"/>
                  <a:pt x="586" y="995"/>
                  <a:pt x="746" y="1176"/>
                </a:cubicBezTo>
                <a:cubicBezTo>
                  <a:pt x="859" y="1059"/>
                  <a:pt x="980" y="947"/>
                  <a:pt x="1098" y="836"/>
                </a:cubicBezTo>
                <a:cubicBezTo>
                  <a:pt x="1100" y="834"/>
                  <a:pt x="1102" y="833"/>
                  <a:pt x="1104" y="831"/>
                </a:cubicBezTo>
                <a:cubicBezTo>
                  <a:pt x="1268" y="651"/>
                  <a:pt x="1606" y="667"/>
                  <a:pt x="1742" y="879"/>
                </a:cubicBezTo>
                <a:cubicBezTo>
                  <a:pt x="1846" y="976"/>
                  <a:pt x="1950" y="1074"/>
                  <a:pt x="2049" y="1176"/>
                </a:cubicBezTo>
                <a:cubicBezTo>
                  <a:pt x="2208" y="995"/>
                  <a:pt x="2448" y="757"/>
                  <a:pt x="2632" y="865"/>
                </a:cubicBezTo>
                <a:cubicBezTo>
                  <a:pt x="2795" y="961"/>
                  <a:pt x="2713" y="1180"/>
                  <a:pt x="2569" y="1208"/>
                </a:cubicBezTo>
                <a:close/>
                <a:moveTo>
                  <a:pt x="1407" y="649"/>
                </a:moveTo>
                <a:cubicBezTo>
                  <a:pt x="1586" y="649"/>
                  <a:pt x="1731" y="504"/>
                  <a:pt x="1731" y="325"/>
                </a:cubicBezTo>
                <a:cubicBezTo>
                  <a:pt x="1731" y="145"/>
                  <a:pt x="1586" y="0"/>
                  <a:pt x="1407" y="0"/>
                </a:cubicBezTo>
                <a:cubicBezTo>
                  <a:pt x="1228" y="0"/>
                  <a:pt x="1082" y="145"/>
                  <a:pt x="1082" y="325"/>
                </a:cubicBezTo>
                <a:cubicBezTo>
                  <a:pt x="1082" y="504"/>
                  <a:pt x="1228" y="649"/>
                  <a:pt x="1407" y="649"/>
                </a:cubicBezTo>
                <a:close/>
              </a:path>
            </a:pathLst>
          </a:custGeom>
          <a:solidFill>
            <a:srgbClr val="CDB597"/>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a:solidFill>
                <a:schemeClr val="bg1"/>
              </a:solidFill>
              <a:latin typeface="微软雅黑" pitchFamily="34" charset="-122"/>
              <a:ea typeface="微软雅黑" pitchFamily="34" charset="-122"/>
            </a:endParaRPr>
          </a:p>
        </p:txBody>
      </p:sp>
      <p:sp>
        <p:nvSpPr>
          <p:cNvPr id="6" name="文本框 5">
            <a:extLst>
              <a:ext uri="{FF2B5EF4-FFF2-40B4-BE49-F238E27FC236}">
                <a16:creationId xmlns:a16="http://schemas.microsoft.com/office/drawing/2014/main" id="{B6B03747-86FA-477B-A380-1A6920D524E3}"/>
              </a:ext>
            </a:extLst>
          </p:cNvPr>
          <p:cNvSpPr txBox="1"/>
          <p:nvPr/>
        </p:nvSpPr>
        <p:spPr>
          <a:xfrm>
            <a:off x="770104" y="1763766"/>
            <a:ext cx="3849242" cy="4437753"/>
          </a:xfrm>
          <a:prstGeom prst="rect">
            <a:avLst/>
          </a:prstGeom>
          <a:noFill/>
        </p:spPr>
        <p:txBody>
          <a:bodyPr wrap="square" rtlCol="0">
            <a:spAutoFit/>
          </a:bodyPr>
          <a:lstStyle/>
          <a:p>
            <a:pPr>
              <a:lnSpc>
                <a:spcPct val="150000"/>
              </a:lnSpc>
            </a:pPr>
            <a:r>
              <a:rPr lang="zh-CN" altLang="en-US" sz="2400" b="1" dirty="0">
                <a:solidFill>
                  <a:srgbClr val="FF0000"/>
                </a:solidFill>
                <a:latin typeface="宋体" panose="02010600030101010101" pitchFamily="2" charset="-122"/>
                <a:ea typeface="宋体" panose="02010600030101010101" pitchFamily="2" charset="-122"/>
              </a:rPr>
              <a:t>原有方案一缺点</a:t>
            </a:r>
            <a:r>
              <a:rPr lang="zh-CN" altLang="en-US" sz="2400" b="1" dirty="0">
                <a:latin typeface="宋体" panose="02010600030101010101" pitchFamily="2" charset="-122"/>
                <a:ea typeface="宋体" panose="02010600030101010101" pitchFamily="2" charset="-122"/>
              </a:rPr>
              <a:t>：采用网页形式，其优点为可以容纳更多的信息，其缺点和局限性是每次打开可能要输入网址并加载等，而且在手机上浏览时可能会影响到视觉观感，同时可能无法及时收到消息等。</a:t>
            </a:r>
            <a:endParaRPr lang="en-US" altLang="zh-CN" sz="24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70336524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4" grpId="0"/>
      <p:bldP spid="5" grpId="0" animBg="1"/>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可 行 性 分 析</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23" name="圆角矩形 18">
            <a:extLst>
              <a:ext uri="{FF2B5EF4-FFF2-40B4-BE49-F238E27FC236}">
                <a16:creationId xmlns:a16="http://schemas.microsoft.com/office/drawing/2014/main" id="{49E49AEA-7C70-4C2C-AB02-866D278A2E8B}"/>
              </a:ext>
            </a:extLst>
          </p:cNvPr>
          <p:cNvSpPr/>
          <p:nvPr/>
        </p:nvSpPr>
        <p:spPr>
          <a:xfrm>
            <a:off x="3275442" y="829880"/>
            <a:ext cx="5641115"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latin typeface="微软雅黑" pitchFamily="34" charset="-122"/>
                <a:ea typeface="微软雅黑" pitchFamily="34" charset="-122"/>
              </a:rPr>
              <a:t>6.3 </a:t>
            </a:r>
            <a:r>
              <a:rPr lang="zh-CN" altLang="en-US" sz="3200" b="1" dirty="0">
                <a:solidFill>
                  <a:schemeClr val="bg1"/>
                </a:solidFill>
                <a:latin typeface="微软雅黑" pitchFamily="34" charset="-122"/>
                <a:ea typeface="微软雅黑" pitchFamily="34" charset="-122"/>
              </a:rPr>
              <a:t>可 选 方 案（原方案简析）</a:t>
            </a:r>
          </a:p>
        </p:txBody>
      </p:sp>
      <p:sp>
        <p:nvSpPr>
          <p:cNvPr id="6" name="文本框 5">
            <a:extLst>
              <a:ext uri="{FF2B5EF4-FFF2-40B4-BE49-F238E27FC236}">
                <a16:creationId xmlns:a16="http://schemas.microsoft.com/office/drawing/2014/main" id="{B6B03747-86FA-477B-A380-1A6920D524E3}"/>
              </a:ext>
            </a:extLst>
          </p:cNvPr>
          <p:cNvSpPr txBox="1"/>
          <p:nvPr/>
        </p:nvSpPr>
        <p:spPr>
          <a:xfrm>
            <a:off x="2022006" y="1903616"/>
            <a:ext cx="8434427" cy="4437753"/>
          </a:xfrm>
          <a:prstGeom prst="rect">
            <a:avLst/>
          </a:prstGeom>
          <a:noFill/>
        </p:spPr>
        <p:txBody>
          <a:bodyPr wrap="square" rtlCol="0">
            <a:spAutoFit/>
          </a:bodyPr>
          <a:lstStyle/>
          <a:p>
            <a:pPr>
              <a:lnSpc>
                <a:spcPct val="150000"/>
              </a:lnSpc>
            </a:pPr>
            <a:r>
              <a:rPr lang="zh-CN" altLang="en-US" sz="2400" b="1" dirty="0">
                <a:latin typeface="宋体" panose="02010600030101010101" pitchFamily="2" charset="-122"/>
                <a:ea typeface="宋体" panose="02010600030101010101" pitchFamily="2" charset="-122"/>
              </a:rPr>
              <a:t>    关于网页形式和小程序形式，在实际的开发上没有特别大的差异，在开发环境上，小组成员的电脑配置可以承受，而且很多都是开源的。</a:t>
            </a: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在操作可行性上也无太多的限制，对于技术上，基于本小组的实际情况，加之本学期的小组成员选修的课程方向，</a:t>
            </a:r>
            <a:r>
              <a:rPr lang="en-US" altLang="zh-CN" sz="2400" b="1" dirty="0">
                <a:latin typeface="宋体" panose="02010600030101010101" pitchFamily="2" charset="-122"/>
                <a:ea typeface="宋体" panose="02010600030101010101" pitchFamily="2" charset="-122"/>
              </a:rPr>
              <a:t>APP</a:t>
            </a:r>
            <a:r>
              <a:rPr lang="zh-CN" altLang="en-US" sz="2400" b="1" dirty="0">
                <a:latin typeface="宋体" panose="02010600030101010101" pitchFamily="2" charset="-122"/>
                <a:ea typeface="宋体" panose="02010600030101010101" pitchFamily="2" charset="-122"/>
              </a:rPr>
              <a:t>占据了更多的优势，网页开发和小程序需要储备其他的更多的知识。</a:t>
            </a: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在经济可行性上，网页和小程序无需太多开销。</a:t>
            </a:r>
            <a:endParaRPr lang="en-US" altLang="zh-CN" sz="24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559739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可 行 性 分 析</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23" name="圆角矩形 18">
            <a:extLst>
              <a:ext uri="{FF2B5EF4-FFF2-40B4-BE49-F238E27FC236}">
                <a16:creationId xmlns:a16="http://schemas.microsoft.com/office/drawing/2014/main" id="{49E49AEA-7C70-4C2C-AB02-866D278A2E8B}"/>
              </a:ext>
            </a:extLst>
          </p:cNvPr>
          <p:cNvSpPr/>
          <p:nvPr/>
        </p:nvSpPr>
        <p:spPr>
          <a:xfrm>
            <a:off x="3275442" y="829880"/>
            <a:ext cx="5641115"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latin typeface="微软雅黑" pitchFamily="34" charset="-122"/>
                <a:ea typeface="微软雅黑" pitchFamily="34" charset="-122"/>
              </a:rPr>
              <a:t>6.3 </a:t>
            </a:r>
            <a:r>
              <a:rPr lang="zh-CN" altLang="en-US" sz="3200" b="1" dirty="0">
                <a:solidFill>
                  <a:schemeClr val="bg1"/>
                </a:solidFill>
                <a:latin typeface="微软雅黑" pitchFamily="34" charset="-122"/>
                <a:ea typeface="微软雅黑" pitchFamily="34" charset="-122"/>
              </a:rPr>
              <a:t>可 选 方 案（可重用系统）</a:t>
            </a:r>
          </a:p>
        </p:txBody>
      </p:sp>
      <p:sp>
        <p:nvSpPr>
          <p:cNvPr id="4" name="文本框 3">
            <a:extLst>
              <a:ext uri="{FF2B5EF4-FFF2-40B4-BE49-F238E27FC236}">
                <a16:creationId xmlns:a16="http://schemas.microsoft.com/office/drawing/2014/main" id="{B742EA2B-63D4-4F4E-904F-02D4B3B6B0D1}"/>
              </a:ext>
            </a:extLst>
          </p:cNvPr>
          <p:cNvSpPr txBox="1"/>
          <p:nvPr/>
        </p:nvSpPr>
        <p:spPr>
          <a:xfrm>
            <a:off x="1812579" y="2318119"/>
            <a:ext cx="9319876" cy="2221762"/>
          </a:xfrm>
          <a:prstGeom prst="rect">
            <a:avLst/>
          </a:prstGeom>
          <a:noFill/>
        </p:spPr>
        <p:txBody>
          <a:bodyPr wrap="square" rtlCol="0">
            <a:spAutoFit/>
          </a:bodyPr>
          <a:lstStyle/>
          <a:p>
            <a:pPr>
              <a:lnSpc>
                <a:spcPct val="150000"/>
              </a:lnSpc>
            </a:pPr>
            <a:r>
              <a:rPr lang="zh-CN" altLang="en-US" sz="2400" b="1" dirty="0">
                <a:latin typeface="宋体" panose="02010600030101010101" pitchFamily="2" charset="-122"/>
                <a:ea typeface="宋体" panose="02010600030101010101" pitchFamily="2" charset="-122"/>
              </a:rPr>
              <a:t>    对目前存在的系统来说，有可参考的软件，例如</a:t>
            </a:r>
            <a:r>
              <a:rPr lang="en-US" altLang="zh-CN" sz="2400" b="1" dirty="0">
                <a:latin typeface="宋体" panose="02010600030101010101" pitchFamily="2" charset="-122"/>
                <a:ea typeface="宋体" panose="02010600030101010101" pitchFamily="2" charset="-122"/>
              </a:rPr>
              <a:t>Zine</a:t>
            </a:r>
            <a:r>
              <a:rPr lang="zh-CN" altLang="en-US" sz="2400" b="1" dirty="0">
                <a:latin typeface="宋体" panose="02010600030101010101" pitchFamily="2" charset="-122"/>
                <a:ea typeface="宋体" panose="02010600030101010101" pitchFamily="2" charset="-122"/>
              </a:rPr>
              <a:t>，微博，知乎等，这些有的有日记记录的功能，有的有发表看法提供讨论的功能，同时还有分享生活各种事物和新闻的功能。这些都可以提供一定的参考，在系统上有一定的可用性。</a:t>
            </a:r>
            <a:endParaRPr lang="en-US" altLang="zh-CN" sz="24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6657210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可 行 性 分 析</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23" name="圆角矩形 18">
            <a:extLst>
              <a:ext uri="{FF2B5EF4-FFF2-40B4-BE49-F238E27FC236}">
                <a16:creationId xmlns:a16="http://schemas.microsoft.com/office/drawing/2014/main" id="{49E49AEA-7C70-4C2C-AB02-866D278A2E8B}"/>
              </a:ext>
            </a:extLst>
          </p:cNvPr>
          <p:cNvSpPr/>
          <p:nvPr/>
        </p:nvSpPr>
        <p:spPr>
          <a:xfrm>
            <a:off x="2666486" y="829880"/>
            <a:ext cx="6859028"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latin typeface="微软雅黑" pitchFamily="34" charset="-122"/>
                <a:ea typeface="微软雅黑" pitchFamily="34" charset="-122"/>
              </a:rPr>
              <a:t>6.3 </a:t>
            </a:r>
            <a:r>
              <a:rPr lang="zh-CN" altLang="en-US" sz="3200" b="1" dirty="0">
                <a:solidFill>
                  <a:schemeClr val="bg1"/>
                </a:solidFill>
                <a:latin typeface="微软雅黑" pitchFamily="34" charset="-122"/>
                <a:ea typeface="微软雅黑" pitchFamily="34" charset="-122"/>
              </a:rPr>
              <a:t>可 选 方 案（</a:t>
            </a:r>
            <a:r>
              <a:rPr lang="en-US" altLang="zh-CN" sz="3200" b="1" dirty="0">
                <a:solidFill>
                  <a:schemeClr val="bg1"/>
                </a:solidFill>
                <a:latin typeface="微软雅黑" pitchFamily="34" charset="-122"/>
                <a:ea typeface="微软雅黑" pitchFamily="34" charset="-122"/>
              </a:rPr>
              <a:t>APP SWOT</a:t>
            </a:r>
            <a:r>
              <a:rPr lang="zh-CN" altLang="en-US" sz="3200" b="1" dirty="0">
                <a:solidFill>
                  <a:schemeClr val="bg1"/>
                </a:solidFill>
                <a:latin typeface="微软雅黑" pitchFamily="34" charset="-122"/>
                <a:ea typeface="微软雅黑" pitchFamily="34" charset="-122"/>
              </a:rPr>
              <a:t>）</a:t>
            </a:r>
            <a:r>
              <a:rPr lang="en-US" altLang="zh-CN" b="1" dirty="0">
                <a:solidFill>
                  <a:schemeClr val="bg1"/>
                </a:solidFill>
                <a:latin typeface="微软雅黑" pitchFamily="34" charset="-122"/>
                <a:ea typeface="微软雅黑" pitchFamily="34" charset="-122"/>
              </a:rPr>
              <a:t>[10]</a:t>
            </a:r>
            <a:endParaRPr lang="zh-CN" altLang="en-US" sz="3200" b="1" dirty="0">
              <a:solidFill>
                <a:schemeClr val="bg1"/>
              </a:solidFill>
              <a:latin typeface="微软雅黑" pitchFamily="34" charset="-122"/>
              <a:ea typeface="微软雅黑" pitchFamily="34" charset="-122"/>
            </a:endParaRPr>
          </a:p>
        </p:txBody>
      </p:sp>
      <p:graphicFrame>
        <p:nvGraphicFramePr>
          <p:cNvPr id="3" name="图示 2">
            <a:extLst>
              <a:ext uri="{FF2B5EF4-FFF2-40B4-BE49-F238E27FC236}">
                <a16:creationId xmlns:a16="http://schemas.microsoft.com/office/drawing/2014/main" id="{B4C0744D-EA00-49BA-9759-A5F0403FE2F2}"/>
              </a:ext>
            </a:extLst>
          </p:cNvPr>
          <p:cNvGraphicFramePr/>
          <p:nvPr>
            <p:extLst>
              <p:ext uri="{D42A27DB-BD31-4B8C-83A1-F6EECF244321}">
                <p14:modId xmlns:p14="http://schemas.microsoft.com/office/powerpoint/2010/main" val="314654518"/>
              </p:ext>
            </p:extLst>
          </p:nvPr>
        </p:nvGraphicFramePr>
        <p:xfrm>
          <a:off x="270136" y="1439333"/>
          <a:ext cx="1165172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348702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Graphic spid="3"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可 行 性 分 析</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23" name="圆角矩形 18">
            <a:extLst>
              <a:ext uri="{FF2B5EF4-FFF2-40B4-BE49-F238E27FC236}">
                <a16:creationId xmlns:a16="http://schemas.microsoft.com/office/drawing/2014/main" id="{49E49AEA-7C70-4C2C-AB02-866D278A2E8B}"/>
              </a:ext>
            </a:extLst>
          </p:cNvPr>
          <p:cNvSpPr/>
          <p:nvPr/>
        </p:nvSpPr>
        <p:spPr>
          <a:xfrm>
            <a:off x="3275442" y="829880"/>
            <a:ext cx="5641115"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latin typeface="微软雅黑" pitchFamily="34" charset="-122"/>
                <a:ea typeface="微软雅黑" pitchFamily="34" charset="-122"/>
              </a:rPr>
              <a:t>6.3 </a:t>
            </a:r>
            <a:r>
              <a:rPr lang="zh-CN" altLang="en-US" sz="3200" b="1" dirty="0">
                <a:solidFill>
                  <a:schemeClr val="bg1"/>
                </a:solidFill>
                <a:latin typeface="微软雅黑" pitchFamily="34" charset="-122"/>
                <a:ea typeface="微软雅黑" pitchFamily="34" charset="-122"/>
              </a:rPr>
              <a:t>可 选 方 案（选择方案）</a:t>
            </a:r>
          </a:p>
        </p:txBody>
      </p:sp>
      <p:pic>
        <p:nvPicPr>
          <p:cNvPr id="4" name="图片 3">
            <a:extLst>
              <a:ext uri="{FF2B5EF4-FFF2-40B4-BE49-F238E27FC236}">
                <a16:creationId xmlns:a16="http://schemas.microsoft.com/office/drawing/2014/main" id="{C2832A80-3033-41AA-984D-7C0003A22310}"/>
              </a:ext>
            </a:extLst>
          </p:cNvPr>
          <p:cNvPicPr/>
          <p:nvPr/>
        </p:nvPicPr>
        <p:blipFill>
          <a:blip r:embed="rId2"/>
          <a:stretch>
            <a:fillRect/>
          </a:stretch>
        </p:blipFill>
        <p:spPr>
          <a:xfrm>
            <a:off x="578000" y="2356134"/>
            <a:ext cx="2466414" cy="2312685"/>
          </a:xfrm>
          <a:prstGeom prst="rect">
            <a:avLst/>
          </a:prstGeom>
        </p:spPr>
      </p:pic>
      <p:sp>
        <p:nvSpPr>
          <p:cNvPr id="5" name="文本框 4">
            <a:extLst>
              <a:ext uri="{FF2B5EF4-FFF2-40B4-BE49-F238E27FC236}">
                <a16:creationId xmlns:a16="http://schemas.microsoft.com/office/drawing/2014/main" id="{782FB136-EB72-4965-8AED-E70263398668}"/>
              </a:ext>
            </a:extLst>
          </p:cNvPr>
          <p:cNvSpPr txBox="1"/>
          <p:nvPr/>
        </p:nvSpPr>
        <p:spPr>
          <a:xfrm>
            <a:off x="3514960" y="1764121"/>
            <a:ext cx="7148718" cy="3329758"/>
          </a:xfrm>
          <a:prstGeom prst="rect">
            <a:avLst/>
          </a:prstGeom>
          <a:noFill/>
        </p:spPr>
        <p:txBody>
          <a:bodyPr wrap="square" rtlCol="0">
            <a:spAutoFit/>
          </a:bodyPr>
          <a:lstStyle/>
          <a:p>
            <a:pPr>
              <a:lnSpc>
                <a:spcPct val="150000"/>
              </a:lnSpc>
            </a:pPr>
            <a:r>
              <a:rPr lang="zh-CN" altLang="en-US" sz="2400" b="1" dirty="0">
                <a:latin typeface="宋体" panose="02010600030101010101" pitchFamily="2" charset="-122"/>
                <a:ea typeface="宋体" panose="02010600030101010101" pitchFamily="2" charset="-122"/>
              </a:rPr>
              <a:t>    通过综合考量，以及对微信小程序和网页等存在的缺陷，进行了简单的分析，我们小组最终选择了</a:t>
            </a:r>
            <a:r>
              <a:rPr lang="en-US" altLang="zh-CN" sz="2400" b="1" dirty="0">
                <a:latin typeface="宋体" panose="02010600030101010101" pitchFamily="2" charset="-122"/>
                <a:ea typeface="宋体" panose="02010600030101010101" pitchFamily="2" charset="-122"/>
              </a:rPr>
              <a:t>APP</a:t>
            </a:r>
            <a:r>
              <a:rPr lang="zh-CN" altLang="en-US" sz="2400" b="1" dirty="0">
                <a:latin typeface="宋体" panose="02010600030101010101" pitchFamily="2" charset="-122"/>
                <a:ea typeface="宋体" panose="02010600030101010101" pitchFamily="2" charset="-122"/>
              </a:rPr>
              <a:t>的形式，它不仅具备实时性，而且易接受信息和提醒，且稳定性更为可靠。而且目前提供的条件和环境均支持我们开发这样一款具备基本功能要求的</a:t>
            </a:r>
            <a:r>
              <a:rPr lang="en-US" altLang="zh-CN" sz="2400" b="1" dirty="0">
                <a:latin typeface="宋体" panose="02010600030101010101" pitchFamily="2" charset="-122"/>
                <a:ea typeface="宋体" panose="02010600030101010101" pitchFamily="2" charset="-122"/>
              </a:rPr>
              <a:t>APP</a:t>
            </a:r>
            <a:r>
              <a:rPr lang="zh-CN" altLang="en-US" sz="2400" b="1" dirty="0">
                <a:latin typeface="宋体" panose="02010600030101010101" pitchFamily="2" charset="-122"/>
                <a:ea typeface="宋体" panose="02010600030101010101" pitchFamily="2" charset="-122"/>
              </a:rPr>
              <a:t>。</a:t>
            </a:r>
            <a:endParaRPr lang="en-US" altLang="zh-CN" sz="24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85985276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可 行 性 分 析</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23" name="圆角矩形 18">
            <a:extLst>
              <a:ext uri="{FF2B5EF4-FFF2-40B4-BE49-F238E27FC236}">
                <a16:creationId xmlns:a16="http://schemas.microsoft.com/office/drawing/2014/main" id="{49E49AEA-7C70-4C2C-AB02-866D278A2E8B}"/>
              </a:ext>
            </a:extLst>
          </p:cNvPr>
          <p:cNvSpPr/>
          <p:nvPr/>
        </p:nvSpPr>
        <p:spPr>
          <a:xfrm>
            <a:off x="3275442" y="829880"/>
            <a:ext cx="5641115"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latin typeface="微软雅黑" pitchFamily="34" charset="-122"/>
                <a:ea typeface="微软雅黑" pitchFamily="34" charset="-122"/>
              </a:rPr>
              <a:t>6.4 </a:t>
            </a:r>
            <a:r>
              <a:rPr lang="zh-CN" altLang="en-US" sz="3200" b="1" dirty="0">
                <a:solidFill>
                  <a:schemeClr val="bg1"/>
                </a:solidFill>
                <a:latin typeface="微软雅黑" pitchFamily="34" charset="-122"/>
                <a:ea typeface="微软雅黑" pitchFamily="34" charset="-122"/>
              </a:rPr>
              <a:t>所 建 议 的 系 统 方 面</a:t>
            </a:r>
          </a:p>
        </p:txBody>
      </p:sp>
      <p:sp>
        <p:nvSpPr>
          <p:cNvPr id="4" name="文本框 3">
            <a:extLst>
              <a:ext uri="{FF2B5EF4-FFF2-40B4-BE49-F238E27FC236}">
                <a16:creationId xmlns:a16="http://schemas.microsoft.com/office/drawing/2014/main" id="{1EB516DC-771F-494F-B7CE-C716DE6E8C51}"/>
              </a:ext>
            </a:extLst>
          </p:cNvPr>
          <p:cNvSpPr txBox="1"/>
          <p:nvPr/>
        </p:nvSpPr>
        <p:spPr>
          <a:xfrm>
            <a:off x="1509846" y="1590367"/>
            <a:ext cx="9172306" cy="4437753"/>
          </a:xfrm>
          <a:prstGeom prst="rect">
            <a:avLst/>
          </a:prstGeom>
          <a:noFill/>
        </p:spPr>
        <p:txBody>
          <a:bodyPr wrap="square" rtlCol="0">
            <a:spAutoFit/>
          </a:bodyPr>
          <a:lstStyle/>
          <a:p>
            <a:pPr>
              <a:lnSpc>
                <a:spcPct val="150000"/>
              </a:lnSpc>
            </a:pPr>
            <a:r>
              <a:rPr lang="zh-CN" altLang="en-US" sz="2400" b="1" dirty="0">
                <a:latin typeface="宋体" panose="02010600030101010101" pitchFamily="2" charset="-122"/>
                <a:ea typeface="宋体" panose="02010600030101010101" pitchFamily="2" charset="-122"/>
              </a:rPr>
              <a:t>    以</a:t>
            </a:r>
            <a:r>
              <a:rPr lang="en-US" altLang="zh-CN" sz="2400" b="1" dirty="0">
                <a:latin typeface="宋体" panose="02010600030101010101" pitchFamily="2" charset="-122"/>
                <a:ea typeface="宋体" panose="02010600030101010101" pitchFamily="2" charset="-122"/>
              </a:rPr>
              <a:t>Android</a:t>
            </a:r>
            <a:r>
              <a:rPr lang="zh-CN" altLang="en-US" sz="2400" b="1" dirty="0">
                <a:latin typeface="宋体" panose="02010600030101010101" pitchFamily="2" charset="-122"/>
                <a:ea typeface="宋体" panose="02010600030101010101" pitchFamily="2" charset="-122"/>
              </a:rPr>
              <a:t>（或</a:t>
            </a:r>
            <a:r>
              <a:rPr lang="en-US" altLang="zh-CN" sz="2400" b="1" dirty="0">
                <a:latin typeface="宋体" panose="02010600030101010101" pitchFamily="2" charset="-122"/>
                <a:ea typeface="宋体" panose="02010600030101010101" pitchFamily="2" charset="-122"/>
              </a:rPr>
              <a:t>iOS</a:t>
            </a:r>
            <a:r>
              <a:rPr lang="zh-CN" altLang="en-US" sz="2400" b="1" dirty="0">
                <a:latin typeface="宋体" panose="02010600030101010101" pitchFamily="2" charset="-122"/>
                <a:ea typeface="宋体" panose="02010600030101010101" pitchFamily="2" charset="-122"/>
              </a:rPr>
              <a:t>）操作系统为基础，通过前端的用户指令操作，来与数据库进行交互，达到信息的处理，实现用户数据的实时更新，以及在交流区域要有共同的数据操作区域，来满足用户的基本需求。</a:t>
            </a:r>
            <a:endParaRPr lang="en-US" altLang="zh-CN" sz="2400" b="1" dirty="0">
              <a:latin typeface="宋体" panose="02010600030101010101" pitchFamily="2" charset="-122"/>
              <a:ea typeface="宋体" panose="02010600030101010101" pitchFamily="2" charset="-122"/>
            </a:endParaRPr>
          </a:p>
          <a:p>
            <a:pPr>
              <a:lnSpc>
                <a:spcPct val="150000"/>
              </a:lnSpc>
            </a:pPr>
            <a:r>
              <a:rPr lang="zh-CN" altLang="en-US" sz="2400" b="1" dirty="0">
                <a:latin typeface="宋体" panose="02010600030101010101" pitchFamily="2" charset="-122"/>
                <a:ea typeface="宋体" panose="02010600030101010101" pitchFamily="2" charset="-122"/>
              </a:rPr>
              <a:t>    在数据流程和处理流程方面，对于用户而言，在个人信息上有注册、登录、修改、查询和注销等基本处理权限。数据的处理根据以架构好的机制来进行存储和查询或者修改等。对于管理员来说，主要就是后台的维护和监管。</a:t>
            </a:r>
            <a:endParaRPr lang="en-US" altLang="zh-CN" sz="24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23429057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可 行 性 分 析</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23" name="圆角矩形 18">
            <a:extLst>
              <a:ext uri="{FF2B5EF4-FFF2-40B4-BE49-F238E27FC236}">
                <a16:creationId xmlns:a16="http://schemas.microsoft.com/office/drawing/2014/main" id="{49E49AEA-7C70-4C2C-AB02-866D278A2E8B}"/>
              </a:ext>
            </a:extLst>
          </p:cNvPr>
          <p:cNvSpPr/>
          <p:nvPr/>
        </p:nvSpPr>
        <p:spPr>
          <a:xfrm>
            <a:off x="3275442" y="829880"/>
            <a:ext cx="5641115"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latin typeface="微软雅黑" pitchFamily="34" charset="-122"/>
                <a:ea typeface="微软雅黑" pitchFamily="34" charset="-122"/>
              </a:rPr>
              <a:t>6.4 </a:t>
            </a:r>
            <a:r>
              <a:rPr lang="zh-CN" altLang="en-US" sz="3200" b="1" dirty="0">
                <a:solidFill>
                  <a:schemeClr val="bg1"/>
                </a:solidFill>
                <a:latin typeface="微软雅黑" pitchFamily="34" charset="-122"/>
                <a:ea typeface="微软雅黑" pitchFamily="34" charset="-122"/>
              </a:rPr>
              <a:t>所 建 议 的 系 统 方 面</a:t>
            </a:r>
          </a:p>
        </p:txBody>
      </p:sp>
      <p:sp>
        <p:nvSpPr>
          <p:cNvPr id="4" name="文本框 3">
            <a:extLst>
              <a:ext uri="{FF2B5EF4-FFF2-40B4-BE49-F238E27FC236}">
                <a16:creationId xmlns:a16="http://schemas.microsoft.com/office/drawing/2014/main" id="{8AEFCE34-6C13-457A-9FED-400EB9019275}"/>
              </a:ext>
            </a:extLst>
          </p:cNvPr>
          <p:cNvSpPr txBox="1"/>
          <p:nvPr/>
        </p:nvSpPr>
        <p:spPr>
          <a:xfrm>
            <a:off x="1509846" y="2041120"/>
            <a:ext cx="9172306" cy="2775760"/>
          </a:xfrm>
          <a:prstGeom prst="rect">
            <a:avLst/>
          </a:prstGeom>
          <a:noFill/>
        </p:spPr>
        <p:txBody>
          <a:bodyPr wrap="square" rtlCol="0">
            <a:spAutoFit/>
          </a:bodyPr>
          <a:lstStyle/>
          <a:p>
            <a:pPr>
              <a:lnSpc>
                <a:spcPct val="150000"/>
              </a:lnSpc>
            </a:pPr>
            <a:r>
              <a:rPr lang="zh-CN" altLang="en-US" sz="2400" b="1" dirty="0">
                <a:latin typeface="宋体" panose="02010600030101010101" pitchFamily="2" charset="-122"/>
                <a:ea typeface="宋体" panose="02010600030101010101" pitchFamily="2" charset="-122"/>
              </a:rPr>
              <a:t>    对于有关影响，在设备上，应该具备较强的可移植性，兼容效果要好；在软件上要有一定的保护系统；在运行上要保证基本的流畅；在开发上要做到实际可操作；在环境上要讲究适应和简单；在经费上提倡经济节约；在局限性上可能是第一次开发不具备太多的知识和经验。</a:t>
            </a:r>
            <a:endParaRPr lang="en-US" altLang="zh-CN" sz="24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716352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可 行 性 分 析</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23" name="圆角矩形 18">
            <a:extLst>
              <a:ext uri="{FF2B5EF4-FFF2-40B4-BE49-F238E27FC236}">
                <a16:creationId xmlns:a16="http://schemas.microsoft.com/office/drawing/2014/main" id="{49E49AEA-7C70-4C2C-AB02-866D278A2E8B}"/>
              </a:ext>
            </a:extLst>
          </p:cNvPr>
          <p:cNvSpPr/>
          <p:nvPr/>
        </p:nvSpPr>
        <p:spPr>
          <a:xfrm>
            <a:off x="3275442" y="829880"/>
            <a:ext cx="5641115"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latin typeface="微软雅黑" pitchFamily="34" charset="-122"/>
                <a:ea typeface="微软雅黑" pitchFamily="34" charset="-122"/>
              </a:rPr>
              <a:t>6.5 </a:t>
            </a:r>
            <a:r>
              <a:rPr lang="zh-CN" altLang="en-US" sz="3200" b="1" dirty="0">
                <a:solidFill>
                  <a:schemeClr val="bg1"/>
                </a:solidFill>
                <a:latin typeface="微软雅黑" pitchFamily="34" charset="-122"/>
                <a:ea typeface="微软雅黑" pitchFamily="34" charset="-122"/>
              </a:rPr>
              <a:t>经 济 可 行 性</a:t>
            </a:r>
          </a:p>
        </p:txBody>
      </p:sp>
      <p:sp>
        <p:nvSpPr>
          <p:cNvPr id="4" name="文本框 3">
            <a:extLst>
              <a:ext uri="{FF2B5EF4-FFF2-40B4-BE49-F238E27FC236}">
                <a16:creationId xmlns:a16="http://schemas.microsoft.com/office/drawing/2014/main" id="{475BE4F6-C7BF-4A6D-A130-E7E430A87613}"/>
              </a:ext>
            </a:extLst>
          </p:cNvPr>
          <p:cNvSpPr txBox="1"/>
          <p:nvPr/>
        </p:nvSpPr>
        <p:spPr>
          <a:xfrm>
            <a:off x="1509846" y="1590367"/>
            <a:ext cx="9172306" cy="4437753"/>
          </a:xfrm>
          <a:prstGeom prst="rect">
            <a:avLst/>
          </a:prstGeom>
          <a:noFill/>
        </p:spPr>
        <p:txBody>
          <a:bodyPr wrap="square" rtlCol="0">
            <a:spAutoFit/>
          </a:bodyPr>
          <a:lstStyle/>
          <a:p>
            <a:pPr>
              <a:lnSpc>
                <a:spcPct val="150000"/>
              </a:lnSpc>
            </a:pPr>
            <a:r>
              <a:rPr lang="zh-CN" altLang="en-US" sz="2400" b="1" dirty="0">
                <a:solidFill>
                  <a:srgbClr val="FF0000"/>
                </a:solidFill>
                <a:latin typeface="宋体" panose="02010600030101010101" pitchFamily="2" charset="-122"/>
                <a:ea typeface="宋体" panose="02010600030101010101" pitchFamily="2" charset="-122"/>
              </a:rPr>
              <a:t>投资</a:t>
            </a:r>
            <a:r>
              <a:rPr lang="zh-CN" altLang="en-US" sz="2400" b="1" dirty="0">
                <a:latin typeface="宋体" panose="02010600030101010101" pitchFamily="2" charset="-122"/>
                <a:ea typeface="宋体" panose="02010600030101010101" pitchFamily="2" charset="-122"/>
              </a:rPr>
              <a:t>：</a:t>
            </a: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由于基本都是自己现有的设备和已存在的开发环境，除了租用阿里云服务器（</a:t>
            </a:r>
            <a:r>
              <a:rPr lang="en-US" altLang="zh-CN" sz="2400" b="1" dirty="0">
                <a:latin typeface="宋体" panose="02010600030101010101" pitchFamily="2" charset="-122"/>
                <a:ea typeface="宋体" panose="02010600030101010101" pitchFamily="2" charset="-122"/>
              </a:rPr>
              <a:t>9.5 RMB/</a:t>
            </a:r>
            <a:r>
              <a:rPr lang="zh-CN" altLang="en-US" sz="2400" b="1" dirty="0">
                <a:latin typeface="宋体" panose="02010600030101010101" pitchFamily="2" charset="-122"/>
                <a:ea typeface="宋体" panose="02010600030101010101" pitchFamily="2" charset="-122"/>
              </a:rPr>
              <a:t>月）和可能用于苹果</a:t>
            </a:r>
            <a:r>
              <a:rPr lang="en-US" altLang="zh-CN" sz="2400" b="1" dirty="0">
                <a:latin typeface="宋体" panose="02010600030101010101" pitchFamily="2" charset="-122"/>
                <a:ea typeface="宋体" panose="02010600030101010101" pitchFamily="2" charset="-122"/>
              </a:rPr>
              <a:t>APP</a:t>
            </a:r>
            <a:r>
              <a:rPr lang="zh-CN" altLang="en-US" sz="2400" b="1" dirty="0">
                <a:latin typeface="宋体" panose="02010600030101010101" pitchFamily="2" charset="-122"/>
                <a:ea typeface="宋体" panose="02010600030101010101" pitchFamily="2" charset="-122"/>
              </a:rPr>
              <a:t>市场投放的费用外，可以说基本建设投资较低，预算为</a:t>
            </a:r>
            <a:r>
              <a:rPr lang="en-US" altLang="zh-CN" sz="2400" b="1" dirty="0">
                <a:latin typeface="宋体" panose="02010600030101010101" pitchFamily="2" charset="-122"/>
                <a:ea typeface="宋体" panose="02010600030101010101" pitchFamily="2" charset="-122"/>
              </a:rPr>
              <a:t>700RMB</a:t>
            </a:r>
            <a:r>
              <a:rPr lang="zh-CN" altLang="en-US" sz="2400" b="1" dirty="0">
                <a:latin typeface="宋体" panose="02010600030101010101" pitchFamily="2" charset="-122"/>
                <a:ea typeface="宋体" panose="02010600030101010101" pitchFamily="2" charset="-122"/>
              </a:rPr>
              <a:t>。其他的非一次性投资为</a:t>
            </a:r>
            <a:r>
              <a:rPr lang="en-US" altLang="zh-CN" sz="2400" b="1" dirty="0">
                <a:latin typeface="宋体" panose="02010600030101010101" pitchFamily="2" charset="-122"/>
                <a:ea typeface="宋体" panose="02010600030101010101" pitchFamily="2" charset="-122"/>
              </a:rPr>
              <a:t>0</a:t>
            </a:r>
            <a:r>
              <a:rPr lang="zh-CN" altLang="en-US" sz="2400" b="1" dirty="0">
                <a:latin typeface="宋体" panose="02010600030101010101" pitchFamily="2" charset="-122"/>
                <a:ea typeface="宋体" panose="02010600030101010101" pitchFamily="2" charset="-122"/>
              </a:rPr>
              <a:t>。</a:t>
            </a:r>
            <a:endParaRPr lang="en-US" altLang="zh-CN" sz="2400" b="1" dirty="0">
              <a:latin typeface="宋体" panose="02010600030101010101" pitchFamily="2" charset="-122"/>
              <a:ea typeface="宋体" panose="02010600030101010101" pitchFamily="2" charset="-122"/>
            </a:endParaRPr>
          </a:p>
          <a:p>
            <a:pPr>
              <a:lnSpc>
                <a:spcPct val="150000"/>
              </a:lnSpc>
            </a:pPr>
            <a:endParaRPr lang="en-US" altLang="zh-CN" sz="2400" b="1" dirty="0">
              <a:latin typeface="宋体" panose="02010600030101010101" pitchFamily="2" charset="-122"/>
              <a:ea typeface="宋体" panose="02010600030101010101" pitchFamily="2" charset="-122"/>
            </a:endParaRPr>
          </a:p>
          <a:p>
            <a:pPr>
              <a:lnSpc>
                <a:spcPct val="150000"/>
              </a:lnSpc>
            </a:pPr>
            <a:r>
              <a:rPr lang="zh-CN" altLang="en-US" sz="2400" b="1" dirty="0">
                <a:solidFill>
                  <a:srgbClr val="FF0000"/>
                </a:solidFill>
                <a:latin typeface="宋体" panose="02010600030101010101" pitchFamily="2" charset="-122"/>
                <a:ea typeface="宋体" panose="02010600030101010101" pitchFamily="2" charset="-122"/>
              </a:rPr>
              <a:t>预期的经济效益</a:t>
            </a:r>
            <a:r>
              <a:rPr lang="zh-CN" altLang="en-US" sz="2400" b="1" dirty="0">
                <a:latin typeface="宋体" panose="02010600030101010101" pitchFamily="2" charset="-122"/>
                <a:ea typeface="宋体" panose="02010600030101010101" pitchFamily="2" charset="-122"/>
              </a:rPr>
              <a:t>：</a:t>
            </a: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由于是课程项目实践，不具体考虑预期的经济效益。</a:t>
            </a:r>
            <a:endParaRPr lang="en-US" altLang="zh-CN" sz="24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4044121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05F1A13C-A633-42F2-802B-23607FB0EC3A}"/>
              </a:ext>
            </a:extLst>
          </p:cNvPr>
          <p:cNvSpPr txBox="1"/>
          <p:nvPr/>
        </p:nvSpPr>
        <p:spPr>
          <a:xfrm>
            <a:off x="490405" y="245105"/>
            <a:ext cx="5254179"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编 写 目 的 与 项 目 背 景</a:t>
            </a:r>
            <a:endParaRPr lang="zh-CN" altLang="en-US" sz="3200" dirty="0">
              <a:solidFill>
                <a:srgbClr val="00B0F0"/>
              </a:solidFill>
              <a:latin typeface="微软雅黑" panose="020B0503020204020204" pitchFamily="34" charset="-122"/>
              <a:ea typeface="微软雅黑" panose="020B0503020204020204" pitchFamily="34" charset="-122"/>
            </a:endParaRPr>
          </a:p>
        </p:txBody>
      </p:sp>
      <p:pic>
        <p:nvPicPr>
          <p:cNvPr id="10" name="Picture 5" descr="D:\desktop\image-22.jpg">
            <a:extLst>
              <a:ext uri="{FF2B5EF4-FFF2-40B4-BE49-F238E27FC236}">
                <a16:creationId xmlns:a16="http://schemas.microsoft.com/office/drawing/2014/main" id="{C11269A5-E079-45F8-B4CE-E552C206C9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264" y="2029973"/>
            <a:ext cx="1749879" cy="2798054"/>
          </a:xfrm>
          <a:prstGeom prst="rect">
            <a:avLst/>
          </a:prstGeom>
          <a:ln>
            <a:noFill/>
          </a:ln>
          <a:effectLst/>
        </p:spPr>
      </p:pic>
      <p:sp>
        <p:nvSpPr>
          <p:cNvPr id="2" name="文本框 1">
            <a:extLst>
              <a:ext uri="{FF2B5EF4-FFF2-40B4-BE49-F238E27FC236}">
                <a16:creationId xmlns:a16="http://schemas.microsoft.com/office/drawing/2014/main" id="{859D035D-1352-4803-A2B1-61F431FB93E9}"/>
              </a:ext>
            </a:extLst>
          </p:cNvPr>
          <p:cNvSpPr txBox="1"/>
          <p:nvPr/>
        </p:nvSpPr>
        <p:spPr>
          <a:xfrm>
            <a:off x="3600448" y="1210123"/>
            <a:ext cx="7783288" cy="4437753"/>
          </a:xfrm>
          <a:prstGeom prst="rect">
            <a:avLst/>
          </a:prstGeom>
          <a:noFill/>
        </p:spPr>
        <p:txBody>
          <a:bodyPr wrap="square" rtlCol="0">
            <a:spAutoFit/>
          </a:bodyPr>
          <a:lstStyle/>
          <a:p>
            <a:pPr>
              <a:lnSpc>
                <a:spcPct val="150000"/>
              </a:lnSpc>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关于此项目的灵感，来源于自己和身边的朋友和同学。自己有时会在手机里记点日记或者一些要点，同时周围的一些小伙伴也有在手机上进行文学文化分享互动的做法。</a:t>
            </a: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于是，就萌生出这样一个想法，可以专门设计一款软件或者程序，来为平时记日记或者写文章分享交流等提供便利。同时，还可以为一些小众作者提供专门的创作园地，为他们提供基本的创作空间和分享区域。</a:t>
            </a:r>
          </a:p>
        </p:txBody>
      </p:sp>
    </p:spTree>
    <p:extLst>
      <p:ext uri="{BB962C8B-B14F-4D97-AF65-F5344CB8AC3E}">
        <p14:creationId xmlns:p14="http://schemas.microsoft.com/office/powerpoint/2010/main" val="14349263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par>
                                <p:cTn id="10" presetID="23" presetClass="entr" presetSubtype="528" fill="hold" nodeType="withEffect">
                                  <p:stCondLst>
                                    <p:cond delay="3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 calcmode="lin" valueType="num">
                                      <p:cBhvr>
                                        <p:cTn id="14" dur="500" fill="hold"/>
                                        <p:tgtEl>
                                          <p:spTgt spid="10"/>
                                        </p:tgtEl>
                                        <p:attrNameLst>
                                          <p:attrName>ppt_x</p:attrName>
                                        </p:attrNameLst>
                                      </p:cBhvr>
                                      <p:tavLst>
                                        <p:tav tm="0">
                                          <p:val>
                                            <p:fltVal val="0.5"/>
                                          </p:val>
                                        </p:tav>
                                        <p:tav tm="100000">
                                          <p:val>
                                            <p:strVal val="#ppt_x"/>
                                          </p:val>
                                        </p:tav>
                                      </p:tavLst>
                                    </p:anim>
                                    <p:anim calcmode="lin" valueType="num">
                                      <p:cBhvr>
                                        <p:cTn id="15" dur="500" fill="hold"/>
                                        <p:tgtEl>
                                          <p:spTgt spid="10"/>
                                        </p:tgtEl>
                                        <p:attrNameLst>
                                          <p:attrName>ppt_y</p:attrName>
                                        </p:attrNameLst>
                                      </p:cBhvr>
                                      <p:tavLst>
                                        <p:tav tm="0">
                                          <p:val>
                                            <p:fltVal val="0.5"/>
                                          </p:val>
                                        </p:tav>
                                        <p:tav tm="100000">
                                          <p:val>
                                            <p:strVal val="#ppt_y"/>
                                          </p:val>
                                        </p:tav>
                                      </p:tavLst>
                                    </p:anim>
                                  </p:childTnLst>
                                </p:cTn>
                              </p:par>
                              <p:par>
                                <p:cTn id="16" presetID="23" presetClass="entr" presetSubtype="16" fill="hold" grpId="0" nodeType="withEffect">
                                  <p:stCondLst>
                                    <p:cond delay="30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可 行 性 分 析</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23" name="圆角矩形 18">
            <a:extLst>
              <a:ext uri="{FF2B5EF4-FFF2-40B4-BE49-F238E27FC236}">
                <a16:creationId xmlns:a16="http://schemas.microsoft.com/office/drawing/2014/main" id="{49E49AEA-7C70-4C2C-AB02-866D278A2E8B}"/>
              </a:ext>
            </a:extLst>
          </p:cNvPr>
          <p:cNvSpPr/>
          <p:nvPr/>
        </p:nvSpPr>
        <p:spPr>
          <a:xfrm>
            <a:off x="3275442" y="829880"/>
            <a:ext cx="5641115"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latin typeface="微软雅黑" pitchFamily="34" charset="-122"/>
                <a:ea typeface="微软雅黑" pitchFamily="34" charset="-122"/>
              </a:rPr>
              <a:t>6.5 </a:t>
            </a:r>
            <a:r>
              <a:rPr lang="zh-CN" altLang="en-US" sz="3200" b="1" dirty="0">
                <a:solidFill>
                  <a:schemeClr val="bg1"/>
                </a:solidFill>
                <a:latin typeface="微软雅黑" pitchFamily="34" charset="-122"/>
                <a:ea typeface="微软雅黑" pitchFamily="34" charset="-122"/>
              </a:rPr>
              <a:t>经 济 可 行 性</a:t>
            </a:r>
          </a:p>
        </p:txBody>
      </p:sp>
      <p:sp>
        <p:nvSpPr>
          <p:cNvPr id="4" name="文本框 3">
            <a:extLst>
              <a:ext uri="{FF2B5EF4-FFF2-40B4-BE49-F238E27FC236}">
                <a16:creationId xmlns:a16="http://schemas.microsoft.com/office/drawing/2014/main" id="{B4FB6993-B88A-404C-A118-A4B645233B65}"/>
              </a:ext>
            </a:extLst>
          </p:cNvPr>
          <p:cNvSpPr txBox="1"/>
          <p:nvPr/>
        </p:nvSpPr>
        <p:spPr>
          <a:xfrm>
            <a:off x="1509846" y="1764121"/>
            <a:ext cx="9172306" cy="3329758"/>
          </a:xfrm>
          <a:prstGeom prst="rect">
            <a:avLst/>
          </a:prstGeom>
          <a:noFill/>
        </p:spPr>
        <p:txBody>
          <a:bodyPr wrap="square" rtlCol="0">
            <a:spAutoFit/>
          </a:bodyPr>
          <a:lstStyle/>
          <a:p>
            <a:pPr>
              <a:lnSpc>
                <a:spcPct val="150000"/>
              </a:lnSpc>
            </a:pPr>
            <a:r>
              <a:rPr lang="zh-CN" altLang="en-US" sz="2400" b="1" dirty="0">
                <a:latin typeface="宋体" panose="02010600030101010101" pitchFamily="2" charset="-122"/>
                <a:ea typeface="宋体" panose="02010600030101010101" pitchFamily="2" charset="-122"/>
              </a:rPr>
              <a:t>    同样，在一次性收益和非一次性收益上，我们基于课程项目实践的目的，暂时不具体考虑他们，当然除非有人一定要后续投资另当别论。因此，在不可定量的收益和收益</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投资比上，也暂时不计入内，可视作</a:t>
            </a:r>
            <a:r>
              <a:rPr lang="en-US" altLang="zh-CN" sz="2400" b="1" dirty="0">
                <a:latin typeface="宋体" panose="02010600030101010101" pitchFamily="2" charset="-122"/>
                <a:ea typeface="宋体" panose="02010600030101010101" pitchFamily="2" charset="-122"/>
              </a:rPr>
              <a:t>0</a:t>
            </a:r>
            <a:r>
              <a:rPr lang="zh-CN" altLang="en-US" sz="2400" b="1" dirty="0">
                <a:latin typeface="宋体" panose="02010600030101010101" pitchFamily="2" charset="-122"/>
                <a:ea typeface="宋体" panose="02010600030101010101" pitchFamily="2" charset="-122"/>
              </a:rPr>
              <a:t>。对于投资回收周期，我们视作未知，时间可向后不断放大。在市场预测上，我们基于基本的实践情况，预测市场占比不会特别多。</a:t>
            </a:r>
            <a:endParaRPr lang="en-US" altLang="zh-CN" sz="2400" b="1" dirty="0">
              <a:latin typeface="宋体" panose="02010600030101010101" pitchFamily="2" charset="-122"/>
              <a:ea typeface="宋体" panose="02010600030101010101" pitchFamily="2" charset="-122"/>
            </a:endParaRPr>
          </a:p>
        </p:txBody>
      </p:sp>
      <p:sp>
        <p:nvSpPr>
          <p:cNvPr id="5" name="Freeform 6">
            <a:extLst>
              <a:ext uri="{FF2B5EF4-FFF2-40B4-BE49-F238E27FC236}">
                <a16:creationId xmlns:a16="http://schemas.microsoft.com/office/drawing/2014/main" id="{DE387F55-46E8-4E76-B449-CB27098525DE}"/>
              </a:ext>
            </a:extLst>
          </p:cNvPr>
          <p:cNvSpPr>
            <a:spLocks/>
          </p:cNvSpPr>
          <p:nvPr/>
        </p:nvSpPr>
        <p:spPr bwMode="auto">
          <a:xfrm>
            <a:off x="0" y="4561243"/>
            <a:ext cx="11951746" cy="2296758"/>
          </a:xfrm>
          <a:custGeom>
            <a:avLst/>
            <a:gdLst>
              <a:gd name="T0" fmla="*/ 0 w 2926"/>
              <a:gd name="T1" fmla="*/ 1135 h 2051"/>
              <a:gd name="T2" fmla="*/ 2430 w 2926"/>
              <a:gd name="T3" fmla="*/ 219 h 2051"/>
              <a:gd name="T4" fmla="*/ 2299 w 2926"/>
              <a:gd name="T5" fmla="*/ 184 h 2051"/>
              <a:gd name="T6" fmla="*/ 2830 w 2926"/>
              <a:gd name="T7" fmla="*/ 0 h 2051"/>
              <a:gd name="T8" fmla="*/ 2926 w 2926"/>
              <a:gd name="T9" fmla="*/ 347 h 2051"/>
              <a:gd name="T10" fmla="*/ 2759 w 2926"/>
              <a:gd name="T11" fmla="*/ 297 h 2051"/>
              <a:gd name="T12" fmla="*/ 0 w 2926"/>
              <a:gd name="T13" fmla="*/ 2051 h 2051"/>
              <a:gd name="T14" fmla="*/ 0 w 2926"/>
              <a:gd name="T15" fmla="*/ 1135 h 20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6" h="2051">
                <a:moveTo>
                  <a:pt x="0" y="1135"/>
                </a:moveTo>
                <a:cubicBezTo>
                  <a:pt x="0" y="1135"/>
                  <a:pt x="1636" y="928"/>
                  <a:pt x="2430" y="219"/>
                </a:cubicBezTo>
                <a:cubicBezTo>
                  <a:pt x="2299" y="184"/>
                  <a:pt x="2299" y="184"/>
                  <a:pt x="2299" y="184"/>
                </a:cubicBezTo>
                <a:cubicBezTo>
                  <a:pt x="2830" y="0"/>
                  <a:pt x="2830" y="0"/>
                  <a:pt x="2830" y="0"/>
                </a:cubicBezTo>
                <a:cubicBezTo>
                  <a:pt x="2926" y="347"/>
                  <a:pt x="2926" y="347"/>
                  <a:pt x="2926" y="347"/>
                </a:cubicBezTo>
                <a:cubicBezTo>
                  <a:pt x="2759" y="297"/>
                  <a:pt x="2759" y="297"/>
                  <a:pt x="2759" y="297"/>
                </a:cubicBezTo>
                <a:cubicBezTo>
                  <a:pt x="2759" y="297"/>
                  <a:pt x="2100" y="1316"/>
                  <a:pt x="0" y="2051"/>
                </a:cubicBezTo>
                <a:lnTo>
                  <a:pt x="0" y="1135"/>
                </a:lnTo>
                <a:close/>
              </a:path>
            </a:pathLst>
          </a:custGeom>
          <a:gradFill>
            <a:gsLst>
              <a:gs pos="48000">
                <a:srgbClr val="49C1AD"/>
              </a:gs>
              <a:gs pos="0">
                <a:srgbClr val="00B0F0"/>
              </a:gs>
              <a:gs pos="100000">
                <a:srgbClr val="A8CF38"/>
              </a:gs>
            </a:gsLs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15969693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4" grpId="0"/>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可 行 性 分 析</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23" name="圆角矩形 18">
            <a:extLst>
              <a:ext uri="{FF2B5EF4-FFF2-40B4-BE49-F238E27FC236}">
                <a16:creationId xmlns:a16="http://schemas.microsoft.com/office/drawing/2014/main" id="{49E49AEA-7C70-4C2C-AB02-866D278A2E8B}"/>
              </a:ext>
            </a:extLst>
          </p:cNvPr>
          <p:cNvSpPr/>
          <p:nvPr/>
        </p:nvSpPr>
        <p:spPr>
          <a:xfrm>
            <a:off x="3275442" y="829880"/>
            <a:ext cx="5641115"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latin typeface="微软雅黑" pitchFamily="34" charset="-122"/>
                <a:ea typeface="微软雅黑" pitchFamily="34" charset="-122"/>
              </a:rPr>
              <a:t>6.6 </a:t>
            </a:r>
            <a:r>
              <a:rPr lang="zh-CN" altLang="en-US" sz="3200" b="1" dirty="0">
                <a:solidFill>
                  <a:schemeClr val="bg1"/>
                </a:solidFill>
                <a:latin typeface="微软雅黑" pitchFamily="34" charset="-122"/>
                <a:ea typeface="微软雅黑" pitchFamily="34" charset="-122"/>
              </a:rPr>
              <a:t>技 术 可 行 性</a:t>
            </a:r>
          </a:p>
        </p:txBody>
      </p:sp>
      <p:sp>
        <p:nvSpPr>
          <p:cNvPr id="6" name="文本框 5">
            <a:extLst>
              <a:ext uri="{FF2B5EF4-FFF2-40B4-BE49-F238E27FC236}">
                <a16:creationId xmlns:a16="http://schemas.microsoft.com/office/drawing/2014/main" id="{02ECA86A-30EB-4EE3-BBDE-CF9640365620}"/>
              </a:ext>
            </a:extLst>
          </p:cNvPr>
          <p:cNvSpPr txBox="1"/>
          <p:nvPr/>
        </p:nvSpPr>
        <p:spPr>
          <a:xfrm>
            <a:off x="1509846" y="1590367"/>
            <a:ext cx="9172306" cy="4437753"/>
          </a:xfrm>
          <a:prstGeom prst="rect">
            <a:avLst/>
          </a:prstGeom>
          <a:noFill/>
        </p:spPr>
        <p:txBody>
          <a:bodyPr wrap="square" rtlCol="0">
            <a:spAutoFit/>
          </a:bodyPr>
          <a:lstStyle/>
          <a:p>
            <a:pPr>
              <a:lnSpc>
                <a:spcPct val="150000"/>
              </a:lnSpc>
            </a:pPr>
            <a:r>
              <a:rPr lang="zh-CN" altLang="en-US" sz="2400" b="1" dirty="0">
                <a:latin typeface="宋体" panose="02010600030101010101" pitchFamily="2" charset="-122"/>
                <a:ea typeface="宋体" panose="02010600030101010101" pitchFamily="2" charset="-122"/>
              </a:rPr>
              <a:t>    在技术可行性上，我们分析得出：基于现有的资源，包括小组成员、开发环境、运行环境、硬件设备和目前拥有的技术条件等，基本满足本项目的实施要求。</a:t>
            </a: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故在当前的限制条件下，系统的功能目标能达标和实现；在对开发人员的数量和质量的要求上可基本能满足；且在规定的期限内，本系统的开发能完成。</a:t>
            </a:r>
            <a:endParaRPr lang="en-US" altLang="zh-CN" sz="2400" b="1" dirty="0">
              <a:latin typeface="宋体" panose="02010600030101010101" pitchFamily="2" charset="-122"/>
              <a:ea typeface="宋体" panose="02010600030101010101" pitchFamily="2" charset="-122"/>
            </a:endParaRPr>
          </a:p>
          <a:p>
            <a:pPr>
              <a:lnSpc>
                <a:spcPct val="150000"/>
              </a:lnSpc>
            </a:pPr>
            <a:r>
              <a:rPr lang="zh-CN" altLang="en-US" sz="2400" b="1" dirty="0">
                <a:latin typeface="宋体" panose="02010600030101010101" pitchFamily="2" charset="-122"/>
                <a:ea typeface="宋体" panose="02010600030101010101" pitchFamily="2" charset="-122"/>
              </a:rPr>
              <a:t>    由于没有直接的投资等，涉及经济问题的投资、成本和效益可行性都是在可接受范围内的。</a:t>
            </a:r>
            <a:endParaRPr lang="en-US" altLang="zh-CN" sz="24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34268234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a:xfrm>
            <a:off x="7055665" y="2013154"/>
            <a:ext cx="1368152" cy="1368152"/>
          </a:xfrm>
          <a:prstGeom prst="ellipse">
            <a:avLst/>
          </a:prstGeom>
          <a:gradFill flip="none" rotWithShape="1">
            <a:gsLst>
              <a:gs pos="48000">
                <a:srgbClr val="49C1AD"/>
              </a:gs>
              <a:gs pos="0">
                <a:srgbClr val="00B0F0"/>
              </a:gs>
              <a:gs pos="100000">
                <a:srgbClr val="A8CF38"/>
              </a:gs>
            </a:gsLst>
            <a:path path="circle">
              <a:fillToRect t="100000" r="100000"/>
            </a:path>
            <a:tileRect l="-100000" b="-100000"/>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zh-CN" altLang="en-US" sz="3200" b="1" dirty="0">
                <a:solidFill>
                  <a:schemeClr val="bg1"/>
                </a:solidFill>
                <a:latin typeface="微软雅黑" panose="020B0503020204020204" pitchFamily="34" charset="-122"/>
                <a:ea typeface="微软雅黑" panose="020B0503020204020204" pitchFamily="34" charset="-122"/>
              </a:rPr>
              <a:t>用户</a:t>
            </a:r>
            <a:endParaRPr lang="en-US" altLang="zh-CN" sz="3200" b="1" dirty="0">
              <a:solidFill>
                <a:schemeClr val="bg1"/>
              </a:solidFill>
              <a:latin typeface="微软雅黑" panose="020B0503020204020204" pitchFamily="34" charset="-122"/>
              <a:ea typeface="微软雅黑" panose="020B0503020204020204" pitchFamily="34" charset="-122"/>
            </a:endParaRPr>
          </a:p>
          <a:p>
            <a:pPr lvl="0" algn="ctr"/>
            <a:r>
              <a:rPr lang="zh-CN" altLang="en-US" sz="3200" b="1" dirty="0">
                <a:solidFill>
                  <a:schemeClr val="bg1"/>
                </a:solidFill>
                <a:latin typeface="微软雅黑" panose="020B0503020204020204" pitchFamily="34" charset="-122"/>
                <a:ea typeface="微软雅黑" panose="020B0503020204020204" pitchFamily="34" charset="-122"/>
              </a:rPr>
              <a:t>使用</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1644535" y="3621317"/>
            <a:ext cx="274926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4520685" y="3549310"/>
            <a:ext cx="144016" cy="144014"/>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p:nvPr/>
        </p:nvCxnSpPr>
        <p:spPr>
          <a:xfrm>
            <a:off x="4791583" y="3621317"/>
            <a:ext cx="2749269"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7667733" y="3549310"/>
            <a:ext cx="144016" cy="144014"/>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7938631" y="3621317"/>
            <a:ext cx="2749269"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3908617" y="3789322"/>
            <a:ext cx="1368152" cy="1368152"/>
          </a:xfrm>
          <a:prstGeom prst="ellipse">
            <a:avLst/>
          </a:prstGeom>
          <a:gradFill flip="none" rotWithShape="1">
            <a:gsLst>
              <a:gs pos="48000">
                <a:srgbClr val="49C1AD"/>
              </a:gs>
              <a:gs pos="0">
                <a:srgbClr val="00B0F0"/>
              </a:gs>
              <a:gs pos="100000">
                <a:srgbClr val="A8CF38"/>
              </a:gs>
            </a:gsLst>
            <a:path path="circle">
              <a:fillToRect t="100000" r="100000"/>
            </a:path>
            <a:tileRect l="-100000" b="-100000"/>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zh-CN" altLang="en-US" sz="3200" b="1" dirty="0">
                <a:solidFill>
                  <a:schemeClr val="bg1"/>
                </a:solidFill>
                <a:latin typeface="HelveticaNeueLT Pro 67 MdCn" pitchFamily="34" charset="0"/>
                <a:ea typeface="微软雅黑" pitchFamily="34" charset="-122"/>
              </a:rPr>
              <a:t>法律</a:t>
            </a:r>
          </a:p>
        </p:txBody>
      </p:sp>
      <p:sp>
        <p:nvSpPr>
          <p:cNvPr id="35" name="TextBox 34"/>
          <p:cNvSpPr txBox="1"/>
          <p:nvPr/>
        </p:nvSpPr>
        <p:spPr>
          <a:xfrm>
            <a:off x="1026273" y="2114361"/>
            <a:ext cx="5971486" cy="1422954"/>
          </a:xfrm>
          <a:prstGeom prst="rect">
            <a:avLst/>
          </a:prstGeom>
          <a:noFill/>
        </p:spPr>
        <p:txBody>
          <a:bodyPr wrap="square" rtlCol="0">
            <a:spAutoFit/>
          </a:bodyPr>
          <a:lstStyle/>
          <a:p>
            <a:pPr algn="just">
              <a:lnSpc>
                <a:spcPct val="150000"/>
              </a:lnSpc>
            </a:pPr>
            <a:r>
              <a:rPr lang="zh-CN" altLang="en-US" sz="2000" b="1" dirty="0">
                <a:solidFill>
                  <a:schemeClr val="tx1">
                    <a:lumMod val="75000"/>
                    <a:lumOff val="25000"/>
                  </a:schemeClr>
                </a:solidFill>
                <a:latin typeface="微软雅黑" pitchFamily="34" charset="-122"/>
                <a:ea typeface="微软雅黑" pitchFamily="34" charset="-122"/>
              </a:rPr>
              <a:t>       用户的使用较为广泛，且后期会有用户使用手册说明，综合整体的开发而言，预测不会出现使用困难的现象，应该易上手操作。</a:t>
            </a:r>
          </a:p>
        </p:txBody>
      </p:sp>
      <p:sp>
        <p:nvSpPr>
          <p:cNvPr id="17" name="TextBox 34">
            <a:extLst>
              <a:ext uri="{FF2B5EF4-FFF2-40B4-BE49-F238E27FC236}">
                <a16:creationId xmlns:a16="http://schemas.microsoft.com/office/drawing/2014/main" id="{99F3798E-0096-44E3-81F8-1ED8AD4B617C}"/>
              </a:ext>
            </a:extLst>
          </p:cNvPr>
          <p:cNvSpPr txBox="1"/>
          <p:nvPr/>
        </p:nvSpPr>
        <p:spPr>
          <a:xfrm>
            <a:off x="5364652" y="3933335"/>
            <a:ext cx="5920119" cy="1422954"/>
          </a:xfrm>
          <a:prstGeom prst="rect">
            <a:avLst/>
          </a:prstGeom>
          <a:noFill/>
        </p:spPr>
        <p:txBody>
          <a:bodyPr wrap="square" rtlCol="0">
            <a:spAutoFit/>
          </a:bodyPr>
          <a:lstStyle/>
          <a:p>
            <a:pPr algn="just">
              <a:lnSpc>
                <a:spcPct val="150000"/>
              </a:lnSpc>
            </a:pPr>
            <a:r>
              <a:rPr lang="zh-CN" altLang="en-US" sz="2000" b="1" dirty="0">
                <a:solidFill>
                  <a:schemeClr val="tx1">
                    <a:lumMod val="75000"/>
                    <a:lumOff val="25000"/>
                  </a:schemeClr>
                </a:solidFill>
                <a:latin typeface="微软雅黑" pitchFamily="34" charset="-122"/>
                <a:ea typeface="微软雅黑" pitchFamily="34" charset="-122"/>
              </a:rPr>
              <a:t>       在开发本小组项目时，由于没有任何其他的一些合同上的签订等，且不侵犯他人的知识产权，所有成员遵纪守法，不会出现违法犯罪行为。</a:t>
            </a:r>
          </a:p>
        </p:txBody>
      </p:sp>
      <p:sp>
        <p:nvSpPr>
          <p:cNvPr id="12" name="圆角矩形 18">
            <a:extLst>
              <a:ext uri="{FF2B5EF4-FFF2-40B4-BE49-F238E27FC236}">
                <a16:creationId xmlns:a16="http://schemas.microsoft.com/office/drawing/2014/main" id="{2CC256AC-A2C3-4324-B076-1A26D9691933}"/>
              </a:ext>
            </a:extLst>
          </p:cNvPr>
          <p:cNvSpPr/>
          <p:nvPr/>
        </p:nvSpPr>
        <p:spPr>
          <a:xfrm>
            <a:off x="2731415" y="829880"/>
            <a:ext cx="6729170"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latin typeface="微软雅黑" pitchFamily="34" charset="-122"/>
                <a:ea typeface="微软雅黑" pitchFamily="34" charset="-122"/>
              </a:rPr>
              <a:t>6.7 </a:t>
            </a:r>
            <a:r>
              <a:rPr lang="zh-CN" altLang="en-US" sz="3200" b="1" dirty="0">
                <a:solidFill>
                  <a:schemeClr val="bg1"/>
                </a:solidFill>
                <a:latin typeface="微软雅黑" pitchFamily="34" charset="-122"/>
                <a:ea typeface="微软雅黑" pitchFamily="34" charset="-122"/>
              </a:rPr>
              <a:t>法 律 和 用 户 使 用 可 行 性</a:t>
            </a:r>
          </a:p>
        </p:txBody>
      </p:sp>
      <p:sp>
        <p:nvSpPr>
          <p:cNvPr id="13" name="TextBox 13">
            <a:extLst>
              <a:ext uri="{FF2B5EF4-FFF2-40B4-BE49-F238E27FC236}">
                <a16:creationId xmlns:a16="http://schemas.microsoft.com/office/drawing/2014/main" id="{8F038565-83C3-44A3-A45F-7D596FBFAE1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可 行 性 分 析</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47286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par>
                                <p:cTn id="20" presetID="2" presetClass="entr" presetSubtype="8" decel="10000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1000" fill="hold"/>
                                        <p:tgtEl>
                                          <p:spTgt spid="33"/>
                                        </p:tgtEl>
                                        <p:attrNameLst>
                                          <p:attrName>ppt_x</p:attrName>
                                        </p:attrNameLst>
                                      </p:cBhvr>
                                      <p:tavLst>
                                        <p:tav tm="0">
                                          <p:val>
                                            <p:strVal val="0-#ppt_w/2"/>
                                          </p:val>
                                        </p:tav>
                                        <p:tav tm="100000">
                                          <p:val>
                                            <p:strVal val="#ppt_x"/>
                                          </p:val>
                                        </p:tav>
                                      </p:tavLst>
                                    </p:anim>
                                    <p:anim calcmode="lin" valueType="num">
                                      <p:cBhvr additive="base">
                                        <p:cTn id="23" dur="1000" fill="hold"/>
                                        <p:tgtEl>
                                          <p:spTgt spid="33"/>
                                        </p:tgtEl>
                                        <p:attrNameLst>
                                          <p:attrName>ppt_y</p:attrName>
                                        </p:attrNameLst>
                                      </p:cBhvr>
                                      <p:tavLst>
                                        <p:tav tm="0">
                                          <p:val>
                                            <p:strVal val="#ppt_y"/>
                                          </p:val>
                                        </p:tav>
                                        <p:tav tm="100000">
                                          <p:val>
                                            <p:strVal val="#ppt_y"/>
                                          </p:val>
                                        </p:tav>
                                      </p:tavLst>
                                    </p:anim>
                                  </p:childTnLst>
                                </p:cTn>
                              </p:par>
                              <p:par>
                                <p:cTn id="24" presetID="8" presetClass="emph" presetSubtype="0" decel="100000" fill="hold" grpId="1" nodeType="withEffect">
                                  <p:stCondLst>
                                    <p:cond delay="0"/>
                                  </p:stCondLst>
                                  <p:childTnLst>
                                    <p:animRot by="21600000">
                                      <p:cBhvr>
                                        <p:cTn id="25" dur="1000" fill="hold"/>
                                        <p:tgtEl>
                                          <p:spTgt spid="33"/>
                                        </p:tgtEl>
                                        <p:attrNameLst>
                                          <p:attrName>r</p:attrName>
                                        </p:attrNameLst>
                                      </p:cBhvr>
                                    </p:animRo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par>
                                <p:cTn id="36" presetID="35" presetClass="path" presetSubtype="0" decel="100000" fill="hold" grpId="2" nodeType="withEffect">
                                  <p:stCondLst>
                                    <p:cond delay="0"/>
                                  </p:stCondLst>
                                  <p:childTnLst>
                                    <p:animMotion origin="layout" path="M 0 -4.44444E-6 L -0.25977 -4.44444E-6 " pathEditMode="relative" rAng="0" ptsTypes="AA">
                                      <p:cBhvr>
                                        <p:cTn id="37" dur="1000" spd="-100000" fill="hold"/>
                                        <p:tgtEl>
                                          <p:spTgt spid="14"/>
                                        </p:tgtEl>
                                        <p:attrNameLst>
                                          <p:attrName>ppt_x</p:attrName>
                                          <p:attrName>ppt_y</p:attrName>
                                        </p:attrNameLst>
                                      </p:cBhvr>
                                      <p:rCtr x="-12995" y="0"/>
                                    </p:animMotion>
                                  </p:childTnLst>
                                </p:cTn>
                              </p:par>
                              <p:par>
                                <p:cTn id="38" presetID="8" presetClass="emph" presetSubtype="0" decel="100000" fill="hold" grpId="1" nodeType="withEffect">
                                  <p:stCondLst>
                                    <p:cond delay="0"/>
                                  </p:stCondLst>
                                  <p:childTnLst>
                                    <p:animRot by="21600000">
                                      <p:cBhvr>
                                        <p:cTn id="39" dur="1000" fill="hold"/>
                                        <p:tgtEl>
                                          <p:spTgt spid="14"/>
                                        </p:tgtEl>
                                        <p:attrNameLst>
                                          <p:attrName>r</p:attrName>
                                        </p:attrNameLst>
                                      </p:cBhvr>
                                    </p:animRot>
                                  </p:childTnLst>
                                </p:cTn>
                              </p:par>
                            </p:childTnLst>
                          </p:cTn>
                        </p:par>
                        <p:par>
                          <p:cTn id="40" fill="hold">
                            <p:stCondLst>
                              <p:cond delay="3500"/>
                            </p:stCondLst>
                            <p:childTnLst>
                              <p:par>
                                <p:cTn id="41" presetID="10" presetClass="entr" presetSubtype="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par>
                          <p:cTn id="44" fill="hold">
                            <p:stCondLst>
                              <p:cond delay="4000"/>
                            </p:stCondLst>
                            <p:childTnLst>
                              <p:par>
                                <p:cTn id="45" presetID="22" presetClass="entr" presetSubtype="8" fill="hold"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childTnLst>
                          </p:cTn>
                        </p:par>
                        <p:par>
                          <p:cTn id="48" fill="hold">
                            <p:stCondLst>
                              <p:cond delay="4500"/>
                            </p:stCondLst>
                            <p:childTnLst>
                              <p:par>
                                <p:cTn id="49" presetID="2" presetClass="entr" presetSubtype="4" accel="10000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500" fill="hold"/>
                                        <p:tgtEl>
                                          <p:spTgt spid="35"/>
                                        </p:tgtEl>
                                        <p:attrNameLst>
                                          <p:attrName>ppt_x</p:attrName>
                                        </p:attrNameLst>
                                      </p:cBhvr>
                                      <p:tavLst>
                                        <p:tav tm="0">
                                          <p:val>
                                            <p:strVal val="#ppt_x"/>
                                          </p:val>
                                        </p:tav>
                                        <p:tav tm="100000">
                                          <p:val>
                                            <p:strVal val="#ppt_x"/>
                                          </p:val>
                                        </p:tav>
                                      </p:tavLst>
                                    </p:anim>
                                    <p:anim calcmode="lin" valueType="num">
                                      <p:cBhvr additive="base">
                                        <p:cTn id="52" dur="500" fill="hold"/>
                                        <p:tgtEl>
                                          <p:spTgt spid="35"/>
                                        </p:tgtEl>
                                        <p:attrNameLst>
                                          <p:attrName>ppt_y</p:attrName>
                                        </p:attrNameLst>
                                      </p:cBhvr>
                                      <p:tavLst>
                                        <p:tav tm="0">
                                          <p:val>
                                            <p:strVal val="1+#ppt_h/2"/>
                                          </p:val>
                                        </p:tav>
                                        <p:tav tm="100000">
                                          <p:val>
                                            <p:strVal val="#ppt_y"/>
                                          </p:val>
                                        </p:tav>
                                      </p:tavLst>
                                    </p:anim>
                                  </p:childTnLst>
                                </p:cTn>
                              </p:par>
                            </p:childTnLst>
                          </p:cTn>
                        </p:par>
                        <p:par>
                          <p:cTn id="53" fill="hold">
                            <p:stCondLst>
                              <p:cond delay="5000"/>
                            </p:stCondLst>
                            <p:childTnLst>
                              <p:par>
                                <p:cTn id="54" presetID="2" presetClass="entr" presetSubtype="4" accel="100000" fill="hold" grpId="0" nodeType="after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ppt_x"/>
                                          </p:val>
                                        </p:tav>
                                        <p:tav tm="100000">
                                          <p:val>
                                            <p:strVal val="#ppt_x"/>
                                          </p:val>
                                        </p:tav>
                                      </p:tavLst>
                                    </p:anim>
                                    <p:anim calcmode="lin" valueType="num">
                                      <p:cBhvr additive="base">
                                        <p:cTn id="5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26" grpId="0" animBg="1"/>
      <p:bldP spid="28" grpId="0" animBg="1"/>
      <p:bldP spid="33" grpId="0" animBg="1"/>
      <p:bldP spid="33" grpId="1" animBg="1"/>
      <p:bldP spid="35" grpId="0"/>
      <p:bldP spid="17" grpId="0"/>
      <p:bldP spid="12" grpId="0" animBg="1"/>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3">
            <a:extLst>
              <a:ext uri="{FF2B5EF4-FFF2-40B4-BE49-F238E27FC236}">
                <a16:creationId xmlns:a16="http://schemas.microsoft.com/office/drawing/2014/main" id="{B45EE401-9E39-4EFE-9A3C-7D39C1A242C2}"/>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可 行 性 分 析</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23" name="圆角矩形 18">
            <a:extLst>
              <a:ext uri="{FF2B5EF4-FFF2-40B4-BE49-F238E27FC236}">
                <a16:creationId xmlns:a16="http://schemas.microsoft.com/office/drawing/2014/main" id="{49E49AEA-7C70-4C2C-AB02-866D278A2E8B}"/>
              </a:ext>
            </a:extLst>
          </p:cNvPr>
          <p:cNvSpPr/>
          <p:nvPr/>
        </p:nvSpPr>
        <p:spPr>
          <a:xfrm>
            <a:off x="2946568" y="829880"/>
            <a:ext cx="6298864"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latin typeface="微软雅黑" pitchFamily="34" charset="-122"/>
                <a:ea typeface="微软雅黑" pitchFamily="34" charset="-122"/>
              </a:rPr>
              <a:t>6.8 </a:t>
            </a:r>
            <a:r>
              <a:rPr lang="zh-CN" altLang="en-US" sz="3200" b="1" dirty="0">
                <a:solidFill>
                  <a:schemeClr val="bg1"/>
                </a:solidFill>
                <a:latin typeface="微软雅黑" pitchFamily="34" charset="-122"/>
                <a:ea typeface="微软雅黑" pitchFamily="34" charset="-122"/>
              </a:rPr>
              <a:t>其 他 可 能 相 关 的 问 题</a:t>
            </a:r>
          </a:p>
        </p:txBody>
      </p:sp>
      <p:grpSp>
        <p:nvGrpSpPr>
          <p:cNvPr id="4" name="组合 3">
            <a:extLst>
              <a:ext uri="{FF2B5EF4-FFF2-40B4-BE49-F238E27FC236}">
                <a16:creationId xmlns:a16="http://schemas.microsoft.com/office/drawing/2014/main" id="{31DE0E08-1401-49BA-BD88-C60070D414CA}"/>
              </a:ext>
            </a:extLst>
          </p:cNvPr>
          <p:cNvGrpSpPr/>
          <p:nvPr/>
        </p:nvGrpSpPr>
        <p:grpSpPr>
          <a:xfrm>
            <a:off x="5050203" y="1592445"/>
            <a:ext cx="2091594" cy="2091592"/>
            <a:chOff x="5049409" y="1518109"/>
            <a:chExt cx="2091594" cy="2091592"/>
          </a:xfrm>
        </p:grpSpPr>
        <p:sp>
          <p:nvSpPr>
            <p:cNvPr id="5" name="椭圆 4">
              <a:extLst>
                <a:ext uri="{FF2B5EF4-FFF2-40B4-BE49-F238E27FC236}">
                  <a16:creationId xmlns:a16="http://schemas.microsoft.com/office/drawing/2014/main" id="{02F221FD-B98C-4ADC-B452-A5389D12E373}"/>
                </a:ext>
              </a:extLst>
            </p:cNvPr>
            <p:cNvSpPr/>
            <p:nvPr/>
          </p:nvSpPr>
          <p:spPr>
            <a:xfrm>
              <a:off x="5049409" y="1518109"/>
              <a:ext cx="2091594" cy="2091592"/>
            </a:xfrm>
            <a:prstGeom prst="ellipse">
              <a:avLst/>
            </a:prstGeom>
            <a:gradFill flip="none" rotWithShape="1">
              <a:gsLst>
                <a:gs pos="48000">
                  <a:srgbClr val="49C1AD"/>
                </a:gs>
                <a:gs pos="0">
                  <a:srgbClr val="00B0F0"/>
                </a:gs>
                <a:gs pos="100000">
                  <a:srgbClr val="A8CF38"/>
                </a:gs>
              </a:gsLst>
              <a:path path="circle">
                <a:fillToRect t="100000" r="100000"/>
              </a:path>
              <a:tileRect l="-100000" b="-100000"/>
            </a:gradFill>
            <a:ln w="1016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6" name="Freeform 6">
              <a:extLst>
                <a:ext uri="{FF2B5EF4-FFF2-40B4-BE49-F238E27FC236}">
                  <a16:creationId xmlns:a16="http://schemas.microsoft.com/office/drawing/2014/main" id="{1FAD9AAC-4318-4A86-9D10-5946437FFE58}"/>
                </a:ext>
              </a:extLst>
            </p:cNvPr>
            <p:cNvSpPr>
              <a:spLocks noEditPoints="1"/>
            </p:cNvSpPr>
            <p:nvPr/>
          </p:nvSpPr>
          <p:spPr bwMode="auto">
            <a:xfrm>
              <a:off x="5610537" y="1941854"/>
              <a:ext cx="1145101" cy="1236773"/>
            </a:xfrm>
            <a:custGeom>
              <a:avLst/>
              <a:gdLst>
                <a:gd name="T0" fmla="*/ 602 w 697"/>
                <a:gd name="T1" fmla="*/ 267 h 782"/>
                <a:gd name="T2" fmla="*/ 298 w 697"/>
                <a:gd name="T3" fmla="*/ 0 h 782"/>
                <a:gd name="T4" fmla="*/ 82 w 697"/>
                <a:gd name="T5" fmla="*/ 533 h 782"/>
                <a:gd name="T6" fmla="*/ 433 w 697"/>
                <a:gd name="T7" fmla="*/ 674 h 782"/>
                <a:gd name="T8" fmla="*/ 563 w 697"/>
                <a:gd name="T9" fmla="*/ 673 h 782"/>
                <a:gd name="T10" fmla="*/ 595 w 697"/>
                <a:gd name="T11" fmla="*/ 577 h 782"/>
                <a:gd name="T12" fmla="*/ 570 w 697"/>
                <a:gd name="T13" fmla="*/ 554 h 782"/>
                <a:gd name="T14" fmla="*/ 595 w 697"/>
                <a:gd name="T15" fmla="*/ 527 h 782"/>
                <a:gd name="T16" fmla="*/ 78 w 697"/>
                <a:gd name="T17" fmla="*/ 265 h 782"/>
                <a:gd name="T18" fmla="*/ 141 w 697"/>
                <a:gd name="T19" fmla="*/ 329 h 782"/>
                <a:gd name="T20" fmla="*/ 101 w 697"/>
                <a:gd name="T21" fmla="*/ 426 h 782"/>
                <a:gd name="T22" fmla="*/ 189 w 697"/>
                <a:gd name="T23" fmla="*/ 514 h 782"/>
                <a:gd name="T24" fmla="*/ 352 w 697"/>
                <a:gd name="T25" fmla="*/ 95 h 782"/>
                <a:gd name="T26" fmla="*/ 376 w 697"/>
                <a:gd name="T27" fmla="*/ 315 h 782"/>
                <a:gd name="T28" fmla="*/ 332 w 697"/>
                <a:gd name="T29" fmla="*/ 331 h 782"/>
                <a:gd name="T30" fmla="*/ 350 w 697"/>
                <a:gd name="T31" fmla="*/ 291 h 782"/>
                <a:gd name="T32" fmla="*/ 409 w 697"/>
                <a:gd name="T33" fmla="*/ 156 h 782"/>
                <a:gd name="T34" fmla="*/ 406 w 697"/>
                <a:gd name="T35" fmla="*/ 208 h 782"/>
                <a:gd name="T36" fmla="*/ 375 w 697"/>
                <a:gd name="T37" fmla="*/ 240 h 782"/>
                <a:gd name="T38" fmla="*/ 364 w 697"/>
                <a:gd name="T39" fmla="*/ 263 h 782"/>
                <a:gd name="T40" fmla="*/ 330 w 697"/>
                <a:gd name="T41" fmla="*/ 276 h 782"/>
                <a:gd name="T42" fmla="*/ 328 w 697"/>
                <a:gd name="T43" fmla="*/ 247 h 782"/>
                <a:gd name="T44" fmla="*/ 347 w 697"/>
                <a:gd name="T45" fmla="*/ 219 h 782"/>
                <a:gd name="T46" fmla="*/ 368 w 697"/>
                <a:gd name="T47" fmla="*/ 195 h 782"/>
                <a:gd name="T48" fmla="*/ 363 w 697"/>
                <a:gd name="T49" fmla="*/ 171 h 782"/>
                <a:gd name="T50" fmla="*/ 324 w 697"/>
                <a:gd name="T51" fmla="*/ 170 h 782"/>
                <a:gd name="T52" fmla="*/ 325 w 697"/>
                <a:gd name="T53" fmla="*/ 131 h 782"/>
                <a:gd name="T54" fmla="*/ 396 w 697"/>
                <a:gd name="T55" fmla="*/ 140 h 782"/>
                <a:gd name="T56" fmla="*/ 204 w 697"/>
                <a:gd name="T57" fmla="*/ 479 h 782"/>
                <a:gd name="T58" fmla="*/ 176 w 697"/>
                <a:gd name="T59" fmla="*/ 490 h 782"/>
                <a:gd name="T60" fmla="*/ 187 w 697"/>
                <a:gd name="T61" fmla="*/ 465 h 782"/>
                <a:gd name="T62" fmla="*/ 227 w 697"/>
                <a:gd name="T63" fmla="*/ 395 h 782"/>
                <a:gd name="T64" fmla="*/ 216 w 697"/>
                <a:gd name="T65" fmla="*/ 421 h 782"/>
                <a:gd name="T66" fmla="*/ 199 w 697"/>
                <a:gd name="T67" fmla="*/ 437 h 782"/>
                <a:gd name="T68" fmla="*/ 196 w 697"/>
                <a:gd name="T69" fmla="*/ 452 h 782"/>
                <a:gd name="T70" fmla="*/ 173 w 697"/>
                <a:gd name="T71" fmla="*/ 450 h 782"/>
                <a:gd name="T72" fmla="*/ 176 w 697"/>
                <a:gd name="T73" fmla="*/ 431 h 782"/>
                <a:gd name="T74" fmla="*/ 191 w 697"/>
                <a:gd name="T75" fmla="*/ 415 h 782"/>
                <a:gd name="T76" fmla="*/ 199 w 697"/>
                <a:gd name="T77" fmla="*/ 399 h 782"/>
                <a:gd name="T78" fmla="*/ 191 w 697"/>
                <a:gd name="T79" fmla="*/ 387 h 782"/>
                <a:gd name="T80" fmla="*/ 157 w 697"/>
                <a:gd name="T81" fmla="*/ 398 h 782"/>
                <a:gd name="T82" fmla="*/ 188 w 697"/>
                <a:gd name="T83" fmla="*/ 363 h 782"/>
                <a:gd name="T84" fmla="*/ 224 w 697"/>
                <a:gd name="T85" fmla="*/ 381 h 782"/>
                <a:gd name="T86" fmla="*/ 116 w 697"/>
                <a:gd name="T87" fmla="*/ 243 h 782"/>
                <a:gd name="T88" fmla="*/ 139 w 697"/>
                <a:gd name="T89" fmla="*/ 218 h 782"/>
                <a:gd name="T90" fmla="*/ 166 w 697"/>
                <a:gd name="T91" fmla="*/ 231 h 782"/>
                <a:gd name="T92" fmla="*/ 164 w 697"/>
                <a:gd name="T93" fmla="*/ 255 h 782"/>
                <a:gd name="T94" fmla="*/ 150 w 697"/>
                <a:gd name="T95" fmla="*/ 269 h 782"/>
                <a:gd name="T96" fmla="*/ 145 w 697"/>
                <a:gd name="T97" fmla="*/ 280 h 782"/>
                <a:gd name="T98" fmla="*/ 129 w 697"/>
                <a:gd name="T99" fmla="*/ 286 h 782"/>
                <a:gd name="T100" fmla="*/ 128 w 697"/>
                <a:gd name="T101" fmla="*/ 273 h 782"/>
                <a:gd name="T102" fmla="*/ 137 w 697"/>
                <a:gd name="T103" fmla="*/ 260 h 782"/>
                <a:gd name="T104" fmla="*/ 146 w 697"/>
                <a:gd name="T105" fmla="*/ 249 h 782"/>
                <a:gd name="T106" fmla="*/ 144 w 697"/>
                <a:gd name="T107" fmla="*/ 237 h 782"/>
                <a:gd name="T108" fmla="*/ 147 w 697"/>
                <a:gd name="T109" fmla="*/ 312 h 782"/>
                <a:gd name="T110" fmla="*/ 126 w 697"/>
                <a:gd name="T111" fmla="*/ 304 h 782"/>
                <a:gd name="T112" fmla="*/ 147 w 697"/>
                <a:gd name="T113" fmla="*/ 296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7" h="782">
                  <a:moveTo>
                    <a:pt x="652" y="426"/>
                  </a:moveTo>
                  <a:cubicBezTo>
                    <a:pt x="636" y="408"/>
                    <a:pt x="611" y="388"/>
                    <a:pt x="601" y="366"/>
                  </a:cubicBezTo>
                  <a:cubicBezTo>
                    <a:pt x="587" y="333"/>
                    <a:pt x="603" y="301"/>
                    <a:pt x="602" y="267"/>
                  </a:cubicBezTo>
                  <a:cubicBezTo>
                    <a:pt x="602" y="240"/>
                    <a:pt x="594" y="207"/>
                    <a:pt x="585" y="182"/>
                  </a:cubicBezTo>
                  <a:cubicBezTo>
                    <a:pt x="570" y="141"/>
                    <a:pt x="543" y="107"/>
                    <a:pt x="509" y="80"/>
                  </a:cubicBezTo>
                  <a:cubicBezTo>
                    <a:pt x="455" y="31"/>
                    <a:pt x="380" y="0"/>
                    <a:pt x="298" y="0"/>
                  </a:cubicBezTo>
                  <a:cubicBezTo>
                    <a:pt x="133" y="0"/>
                    <a:pt x="0" y="122"/>
                    <a:pt x="0" y="273"/>
                  </a:cubicBezTo>
                  <a:cubicBezTo>
                    <a:pt x="0" y="283"/>
                    <a:pt x="0" y="293"/>
                    <a:pt x="1" y="302"/>
                  </a:cubicBezTo>
                  <a:cubicBezTo>
                    <a:pt x="3" y="368"/>
                    <a:pt x="23" y="446"/>
                    <a:pt x="82" y="533"/>
                  </a:cubicBezTo>
                  <a:cubicBezTo>
                    <a:pt x="82" y="533"/>
                    <a:pt x="164" y="697"/>
                    <a:pt x="0" y="781"/>
                  </a:cubicBezTo>
                  <a:cubicBezTo>
                    <a:pt x="361" y="782"/>
                    <a:pt x="361" y="782"/>
                    <a:pt x="361" y="782"/>
                  </a:cubicBezTo>
                  <a:cubicBezTo>
                    <a:pt x="361" y="782"/>
                    <a:pt x="389" y="674"/>
                    <a:pt x="433" y="674"/>
                  </a:cubicBezTo>
                  <a:cubicBezTo>
                    <a:pt x="470" y="674"/>
                    <a:pt x="508" y="677"/>
                    <a:pt x="545" y="675"/>
                  </a:cubicBezTo>
                  <a:cubicBezTo>
                    <a:pt x="552" y="676"/>
                    <a:pt x="558" y="675"/>
                    <a:pt x="563" y="673"/>
                  </a:cubicBezTo>
                  <a:cubicBezTo>
                    <a:pt x="563" y="673"/>
                    <a:pt x="563" y="673"/>
                    <a:pt x="563" y="673"/>
                  </a:cubicBezTo>
                  <a:cubicBezTo>
                    <a:pt x="563" y="673"/>
                    <a:pt x="563" y="673"/>
                    <a:pt x="563" y="673"/>
                  </a:cubicBezTo>
                  <a:cubicBezTo>
                    <a:pt x="589" y="660"/>
                    <a:pt x="571" y="601"/>
                    <a:pt x="571" y="601"/>
                  </a:cubicBezTo>
                  <a:cubicBezTo>
                    <a:pt x="586" y="595"/>
                    <a:pt x="595" y="585"/>
                    <a:pt x="595" y="577"/>
                  </a:cubicBezTo>
                  <a:cubicBezTo>
                    <a:pt x="595" y="575"/>
                    <a:pt x="595" y="575"/>
                    <a:pt x="595" y="575"/>
                  </a:cubicBezTo>
                  <a:cubicBezTo>
                    <a:pt x="595" y="565"/>
                    <a:pt x="581" y="557"/>
                    <a:pt x="560" y="554"/>
                  </a:cubicBezTo>
                  <a:cubicBezTo>
                    <a:pt x="570" y="554"/>
                    <a:pt x="570" y="554"/>
                    <a:pt x="570" y="554"/>
                  </a:cubicBezTo>
                  <a:cubicBezTo>
                    <a:pt x="585" y="554"/>
                    <a:pt x="598" y="546"/>
                    <a:pt x="598" y="536"/>
                  </a:cubicBezTo>
                  <a:cubicBezTo>
                    <a:pt x="598" y="535"/>
                    <a:pt x="598" y="535"/>
                    <a:pt x="598" y="535"/>
                  </a:cubicBezTo>
                  <a:cubicBezTo>
                    <a:pt x="598" y="532"/>
                    <a:pt x="597" y="529"/>
                    <a:pt x="595" y="527"/>
                  </a:cubicBezTo>
                  <a:cubicBezTo>
                    <a:pt x="598" y="514"/>
                    <a:pt x="608" y="461"/>
                    <a:pt x="611" y="461"/>
                  </a:cubicBezTo>
                  <a:cubicBezTo>
                    <a:pt x="697" y="457"/>
                    <a:pt x="652" y="426"/>
                    <a:pt x="652" y="426"/>
                  </a:cubicBezTo>
                  <a:close/>
                  <a:moveTo>
                    <a:pt x="78" y="265"/>
                  </a:moveTo>
                  <a:cubicBezTo>
                    <a:pt x="78" y="230"/>
                    <a:pt x="106" y="201"/>
                    <a:pt x="141" y="201"/>
                  </a:cubicBezTo>
                  <a:cubicBezTo>
                    <a:pt x="176" y="201"/>
                    <a:pt x="204" y="230"/>
                    <a:pt x="204" y="265"/>
                  </a:cubicBezTo>
                  <a:cubicBezTo>
                    <a:pt x="204" y="300"/>
                    <a:pt x="176" y="329"/>
                    <a:pt x="141" y="329"/>
                  </a:cubicBezTo>
                  <a:cubicBezTo>
                    <a:pt x="106" y="329"/>
                    <a:pt x="78" y="300"/>
                    <a:pt x="78" y="265"/>
                  </a:cubicBezTo>
                  <a:close/>
                  <a:moveTo>
                    <a:pt x="189" y="514"/>
                  </a:moveTo>
                  <a:cubicBezTo>
                    <a:pt x="140" y="514"/>
                    <a:pt x="101" y="474"/>
                    <a:pt x="101" y="426"/>
                  </a:cubicBezTo>
                  <a:cubicBezTo>
                    <a:pt x="101" y="377"/>
                    <a:pt x="140" y="337"/>
                    <a:pt x="189" y="337"/>
                  </a:cubicBezTo>
                  <a:cubicBezTo>
                    <a:pt x="237" y="337"/>
                    <a:pt x="276" y="377"/>
                    <a:pt x="276" y="426"/>
                  </a:cubicBezTo>
                  <a:cubicBezTo>
                    <a:pt x="276" y="474"/>
                    <a:pt x="237" y="514"/>
                    <a:pt x="189" y="514"/>
                  </a:cubicBezTo>
                  <a:close/>
                  <a:moveTo>
                    <a:pt x="352" y="371"/>
                  </a:moveTo>
                  <a:cubicBezTo>
                    <a:pt x="276" y="371"/>
                    <a:pt x="215" y="309"/>
                    <a:pt x="215" y="233"/>
                  </a:cubicBezTo>
                  <a:cubicBezTo>
                    <a:pt x="215" y="157"/>
                    <a:pt x="276" y="95"/>
                    <a:pt x="352" y="95"/>
                  </a:cubicBezTo>
                  <a:cubicBezTo>
                    <a:pt x="428" y="95"/>
                    <a:pt x="489" y="157"/>
                    <a:pt x="489" y="233"/>
                  </a:cubicBezTo>
                  <a:cubicBezTo>
                    <a:pt x="489" y="309"/>
                    <a:pt x="428" y="371"/>
                    <a:pt x="352" y="371"/>
                  </a:cubicBezTo>
                  <a:close/>
                  <a:moveTo>
                    <a:pt x="376" y="315"/>
                  </a:moveTo>
                  <a:cubicBezTo>
                    <a:pt x="376" y="321"/>
                    <a:pt x="374" y="327"/>
                    <a:pt x="369" y="331"/>
                  </a:cubicBezTo>
                  <a:cubicBezTo>
                    <a:pt x="364" y="336"/>
                    <a:pt x="358" y="338"/>
                    <a:pt x="350" y="338"/>
                  </a:cubicBezTo>
                  <a:cubicBezTo>
                    <a:pt x="343" y="338"/>
                    <a:pt x="337" y="336"/>
                    <a:pt x="332" y="331"/>
                  </a:cubicBezTo>
                  <a:cubicBezTo>
                    <a:pt x="327" y="327"/>
                    <a:pt x="324" y="321"/>
                    <a:pt x="324" y="315"/>
                  </a:cubicBezTo>
                  <a:cubicBezTo>
                    <a:pt x="324" y="308"/>
                    <a:pt x="327" y="302"/>
                    <a:pt x="332" y="298"/>
                  </a:cubicBezTo>
                  <a:cubicBezTo>
                    <a:pt x="337" y="294"/>
                    <a:pt x="343" y="291"/>
                    <a:pt x="350" y="291"/>
                  </a:cubicBezTo>
                  <a:cubicBezTo>
                    <a:pt x="358" y="291"/>
                    <a:pt x="364" y="294"/>
                    <a:pt x="369" y="298"/>
                  </a:cubicBezTo>
                  <a:cubicBezTo>
                    <a:pt x="374" y="302"/>
                    <a:pt x="376" y="308"/>
                    <a:pt x="376" y="315"/>
                  </a:cubicBezTo>
                  <a:close/>
                  <a:moveTo>
                    <a:pt x="409" y="156"/>
                  </a:moveTo>
                  <a:cubicBezTo>
                    <a:pt x="412" y="162"/>
                    <a:pt x="414" y="170"/>
                    <a:pt x="414" y="179"/>
                  </a:cubicBezTo>
                  <a:cubicBezTo>
                    <a:pt x="414" y="185"/>
                    <a:pt x="413" y="190"/>
                    <a:pt x="412" y="195"/>
                  </a:cubicBezTo>
                  <a:cubicBezTo>
                    <a:pt x="411" y="200"/>
                    <a:pt x="409" y="204"/>
                    <a:pt x="406" y="208"/>
                  </a:cubicBezTo>
                  <a:cubicBezTo>
                    <a:pt x="404" y="212"/>
                    <a:pt x="401" y="216"/>
                    <a:pt x="397" y="220"/>
                  </a:cubicBezTo>
                  <a:cubicBezTo>
                    <a:pt x="393" y="224"/>
                    <a:pt x="389" y="228"/>
                    <a:pt x="384" y="232"/>
                  </a:cubicBezTo>
                  <a:cubicBezTo>
                    <a:pt x="380" y="235"/>
                    <a:pt x="377" y="237"/>
                    <a:pt x="375" y="240"/>
                  </a:cubicBezTo>
                  <a:cubicBezTo>
                    <a:pt x="372" y="242"/>
                    <a:pt x="370" y="244"/>
                    <a:pt x="369" y="247"/>
                  </a:cubicBezTo>
                  <a:cubicBezTo>
                    <a:pt x="367" y="249"/>
                    <a:pt x="366" y="252"/>
                    <a:pt x="365" y="254"/>
                  </a:cubicBezTo>
                  <a:cubicBezTo>
                    <a:pt x="364" y="257"/>
                    <a:pt x="364" y="260"/>
                    <a:pt x="364" y="263"/>
                  </a:cubicBezTo>
                  <a:cubicBezTo>
                    <a:pt x="364" y="265"/>
                    <a:pt x="364" y="268"/>
                    <a:pt x="365" y="270"/>
                  </a:cubicBezTo>
                  <a:cubicBezTo>
                    <a:pt x="365" y="272"/>
                    <a:pt x="366" y="274"/>
                    <a:pt x="367" y="276"/>
                  </a:cubicBezTo>
                  <a:cubicBezTo>
                    <a:pt x="330" y="276"/>
                    <a:pt x="330" y="276"/>
                    <a:pt x="330" y="276"/>
                  </a:cubicBezTo>
                  <a:cubicBezTo>
                    <a:pt x="329" y="274"/>
                    <a:pt x="328" y="271"/>
                    <a:pt x="328" y="268"/>
                  </a:cubicBezTo>
                  <a:cubicBezTo>
                    <a:pt x="327" y="265"/>
                    <a:pt x="327" y="262"/>
                    <a:pt x="327" y="259"/>
                  </a:cubicBezTo>
                  <a:cubicBezTo>
                    <a:pt x="327" y="255"/>
                    <a:pt x="327" y="251"/>
                    <a:pt x="328" y="247"/>
                  </a:cubicBezTo>
                  <a:cubicBezTo>
                    <a:pt x="329" y="243"/>
                    <a:pt x="330" y="240"/>
                    <a:pt x="332" y="237"/>
                  </a:cubicBezTo>
                  <a:cubicBezTo>
                    <a:pt x="334" y="234"/>
                    <a:pt x="336" y="231"/>
                    <a:pt x="338" y="228"/>
                  </a:cubicBezTo>
                  <a:cubicBezTo>
                    <a:pt x="341" y="225"/>
                    <a:pt x="344" y="222"/>
                    <a:pt x="347" y="219"/>
                  </a:cubicBezTo>
                  <a:cubicBezTo>
                    <a:pt x="351" y="216"/>
                    <a:pt x="354" y="213"/>
                    <a:pt x="357" y="211"/>
                  </a:cubicBezTo>
                  <a:cubicBezTo>
                    <a:pt x="359" y="208"/>
                    <a:pt x="362" y="206"/>
                    <a:pt x="364" y="203"/>
                  </a:cubicBezTo>
                  <a:cubicBezTo>
                    <a:pt x="365" y="200"/>
                    <a:pt x="367" y="198"/>
                    <a:pt x="368" y="195"/>
                  </a:cubicBezTo>
                  <a:cubicBezTo>
                    <a:pt x="369" y="192"/>
                    <a:pt x="369" y="189"/>
                    <a:pt x="369" y="186"/>
                  </a:cubicBezTo>
                  <a:cubicBezTo>
                    <a:pt x="369" y="183"/>
                    <a:pt x="369" y="180"/>
                    <a:pt x="368" y="177"/>
                  </a:cubicBezTo>
                  <a:cubicBezTo>
                    <a:pt x="367" y="175"/>
                    <a:pt x="365" y="173"/>
                    <a:pt x="363" y="171"/>
                  </a:cubicBezTo>
                  <a:cubicBezTo>
                    <a:pt x="361" y="169"/>
                    <a:pt x="359" y="168"/>
                    <a:pt x="356" y="167"/>
                  </a:cubicBezTo>
                  <a:cubicBezTo>
                    <a:pt x="353" y="166"/>
                    <a:pt x="350" y="165"/>
                    <a:pt x="347" y="165"/>
                  </a:cubicBezTo>
                  <a:cubicBezTo>
                    <a:pt x="339" y="165"/>
                    <a:pt x="332" y="167"/>
                    <a:pt x="324" y="170"/>
                  </a:cubicBezTo>
                  <a:cubicBezTo>
                    <a:pt x="316" y="173"/>
                    <a:pt x="308" y="177"/>
                    <a:pt x="301" y="184"/>
                  </a:cubicBezTo>
                  <a:cubicBezTo>
                    <a:pt x="301" y="141"/>
                    <a:pt x="301" y="141"/>
                    <a:pt x="301" y="141"/>
                  </a:cubicBezTo>
                  <a:cubicBezTo>
                    <a:pt x="309" y="137"/>
                    <a:pt x="316" y="133"/>
                    <a:pt x="325" y="131"/>
                  </a:cubicBezTo>
                  <a:cubicBezTo>
                    <a:pt x="334" y="129"/>
                    <a:pt x="343" y="128"/>
                    <a:pt x="352" y="128"/>
                  </a:cubicBezTo>
                  <a:cubicBezTo>
                    <a:pt x="361" y="128"/>
                    <a:pt x="369" y="129"/>
                    <a:pt x="376" y="131"/>
                  </a:cubicBezTo>
                  <a:cubicBezTo>
                    <a:pt x="384" y="133"/>
                    <a:pt x="390" y="136"/>
                    <a:pt x="396" y="140"/>
                  </a:cubicBezTo>
                  <a:cubicBezTo>
                    <a:pt x="402" y="144"/>
                    <a:pt x="406" y="149"/>
                    <a:pt x="409" y="156"/>
                  </a:cubicBezTo>
                  <a:close/>
                  <a:moveTo>
                    <a:pt x="199" y="469"/>
                  </a:moveTo>
                  <a:cubicBezTo>
                    <a:pt x="202" y="472"/>
                    <a:pt x="204" y="475"/>
                    <a:pt x="204" y="479"/>
                  </a:cubicBezTo>
                  <a:cubicBezTo>
                    <a:pt x="204" y="483"/>
                    <a:pt x="202" y="487"/>
                    <a:pt x="199" y="490"/>
                  </a:cubicBezTo>
                  <a:cubicBezTo>
                    <a:pt x="196" y="492"/>
                    <a:pt x="192" y="494"/>
                    <a:pt x="187" y="494"/>
                  </a:cubicBezTo>
                  <a:cubicBezTo>
                    <a:pt x="183" y="494"/>
                    <a:pt x="179" y="492"/>
                    <a:pt x="176" y="490"/>
                  </a:cubicBezTo>
                  <a:cubicBezTo>
                    <a:pt x="173" y="487"/>
                    <a:pt x="171" y="483"/>
                    <a:pt x="171" y="479"/>
                  </a:cubicBezTo>
                  <a:cubicBezTo>
                    <a:pt x="171" y="475"/>
                    <a:pt x="173" y="472"/>
                    <a:pt x="176" y="469"/>
                  </a:cubicBezTo>
                  <a:cubicBezTo>
                    <a:pt x="179" y="466"/>
                    <a:pt x="183" y="465"/>
                    <a:pt x="187" y="465"/>
                  </a:cubicBezTo>
                  <a:cubicBezTo>
                    <a:pt x="192" y="465"/>
                    <a:pt x="196" y="466"/>
                    <a:pt x="199" y="469"/>
                  </a:cubicBezTo>
                  <a:close/>
                  <a:moveTo>
                    <a:pt x="224" y="381"/>
                  </a:moveTo>
                  <a:cubicBezTo>
                    <a:pt x="226" y="385"/>
                    <a:pt x="227" y="390"/>
                    <a:pt x="227" y="395"/>
                  </a:cubicBezTo>
                  <a:cubicBezTo>
                    <a:pt x="227" y="399"/>
                    <a:pt x="227" y="402"/>
                    <a:pt x="226" y="405"/>
                  </a:cubicBezTo>
                  <a:cubicBezTo>
                    <a:pt x="225" y="408"/>
                    <a:pt x="224" y="411"/>
                    <a:pt x="222" y="413"/>
                  </a:cubicBezTo>
                  <a:cubicBezTo>
                    <a:pt x="220" y="416"/>
                    <a:pt x="219" y="418"/>
                    <a:pt x="216" y="421"/>
                  </a:cubicBezTo>
                  <a:cubicBezTo>
                    <a:pt x="214" y="423"/>
                    <a:pt x="211" y="425"/>
                    <a:pt x="208" y="428"/>
                  </a:cubicBezTo>
                  <a:cubicBezTo>
                    <a:pt x="206" y="430"/>
                    <a:pt x="204" y="431"/>
                    <a:pt x="203" y="433"/>
                  </a:cubicBezTo>
                  <a:cubicBezTo>
                    <a:pt x="201" y="434"/>
                    <a:pt x="200" y="436"/>
                    <a:pt x="199" y="437"/>
                  </a:cubicBezTo>
                  <a:cubicBezTo>
                    <a:pt x="198" y="439"/>
                    <a:pt x="197" y="440"/>
                    <a:pt x="196" y="442"/>
                  </a:cubicBezTo>
                  <a:cubicBezTo>
                    <a:pt x="196" y="443"/>
                    <a:pt x="196" y="445"/>
                    <a:pt x="196" y="447"/>
                  </a:cubicBezTo>
                  <a:cubicBezTo>
                    <a:pt x="196" y="449"/>
                    <a:pt x="196" y="450"/>
                    <a:pt x="196" y="452"/>
                  </a:cubicBezTo>
                  <a:cubicBezTo>
                    <a:pt x="197" y="453"/>
                    <a:pt x="197" y="454"/>
                    <a:pt x="198" y="455"/>
                  </a:cubicBezTo>
                  <a:cubicBezTo>
                    <a:pt x="175" y="455"/>
                    <a:pt x="175" y="455"/>
                    <a:pt x="175" y="455"/>
                  </a:cubicBezTo>
                  <a:cubicBezTo>
                    <a:pt x="174" y="454"/>
                    <a:pt x="173" y="452"/>
                    <a:pt x="173" y="450"/>
                  </a:cubicBezTo>
                  <a:cubicBezTo>
                    <a:pt x="173" y="448"/>
                    <a:pt x="173" y="446"/>
                    <a:pt x="173" y="445"/>
                  </a:cubicBezTo>
                  <a:cubicBezTo>
                    <a:pt x="173" y="442"/>
                    <a:pt x="173" y="439"/>
                    <a:pt x="173" y="437"/>
                  </a:cubicBezTo>
                  <a:cubicBezTo>
                    <a:pt x="174" y="435"/>
                    <a:pt x="175" y="433"/>
                    <a:pt x="176" y="431"/>
                  </a:cubicBezTo>
                  <a:cubicBezTo>
                    <a:pt x="177" y="429"/>
                    <a:pt x="178" y="427"/>
                    <a:pt x="180" y="425"/>
                  </a:cubicBezTo>
                  <a:cubicBezTo>
                    <a:pt x="181" y="423"/>
                    <a:pt x="183" y="422"/>
                    <a:pt x="185" y="420"/>
                  </a:cubicBezTo>
                  <a:cubicBezTo>
                    <a:pt x="188" y="418"/>
                    <a:pt x="190" y="416"/>
                    <a:pt x="191" y="415"/>
                  </a:cubicBezTo>
                  <a:cubicBezTo>
                    <a:pt x="193" y="413"/>
                    <a:pt x="194" y="411"/>
                    <a:pt x="196" y="410"/>
                  </a:cubicBezTo>
                  <a:cubicBezTo>
                    <a:pt x="197" y="408"/>
                    <a:pt x="198" y="407"/>
                    <a:pt x="198" y="405"/>
                  </a:cubicBezTo>
                  <a:cubicBezTo>
                    <a:pt x="199" y="403"/>
                    <a:pt x="199" y="401"/>
                    <a:pt x="199" y="399"/>
                  </a:cubicBezTo>
                  <a:cubicBezTo>
                    <a:pt x="199" y="397"/>
                    <a:pt x="199" y="396"/>
                    <a:pt x="198" y="394"/>
                  </a:cubicBezTo>
                  <a:cubicBezTo>
                    <a:pt x="197" y="392"/>
                    <a:pt x="197" y="391"/>
                    <a:pt x="195" y="390"/>
                  </a:cubicBezTo>
                  <a:cubicBezTo>
                    <a:pt x="194" y="389"/>
                    <a:pt x="193" y="388"/>
                    <a:pt x="191" y="387"/>
                  </a:cubicBezTo>
                  <a:cubicBezTo>
                    <a:pt x="189" y="387"/>
                    <a:pt x="187" y="386"/>
                    <a:pt x="185" y="386"/>
                  </a:cubicBezTo>
                  <a:cubicBezTo>
                    <a:pt x="181" y="386"/>
                    <a:pt x="176" y="387"/>
                    <a:pt x="171" y="389"/>
                  </a:cubicBezTo>
                  <a:cubicBezTo>
                    <a:pt x="166" y="391"/>
                    <a:pt x="161" y="394"/>
                    <a:pt x="157" y="398"/>
                  </a:cubicBezTo>
                  <a:cubicBezTo>
                    <a:pt x="157" y="371"/>
                    <a:pt x="157" y="371"/>
                    <a:pt x="157" y="371"/>
                  </a:cubicBezTo>
                  <a:cubicBezTo>
                    <a:pt x="161" y="369"/>
                    <a:pt x="166" y="367"/>
                    <a:pt x="172" y="365"/>
                  </a:cubicBezTo>
                  <a:cubicBezTo>
                    <a:pt x="177" y="364"/>
                    <a:pt x="183" y="363"/>
                    <a:pt x="188" y="363"/>
                  </a:cubicBezTo>
                  <a:cubicBezTo>
                    <a:pt x="194" y="363"/>
                    <a:pt x="199" y="364"/>
                    <a:pt x="203" y="365"/>
                  </a:cubicBezTo>
                  <a:cubicBezTo>
                    <a:pt x="208" y="366"/>
                    <a:pt x="212" y="368"/>
                    <a:pt x="216" y="371"/>
                  </a:cubicBezTo>
                  <a:cubicBezTo>
                    <a:pt x="219" y="373"/>
                    <a:pt x="222" y="377"/>
                    <a:pt x="224" y="381"/>
                  </a:cubicBezTo>
                  <a:close/>
                  <a:moveTo>
                    <a:pt x="137" y="235"/>
                  </a:moveTo>
                  <a:cubicBezTo>
                    <a:pt x="133" y="235"/>
                    <a:pt x="130" y="235"/>
                    <a:pt x="126" y="237"/>
                  </a:cubicBezTo>
                  <a:cubicBezTo>
                    <a:pt x="122" y="238"/>
                    <a:pt x="119" y="241"/>
                    <a:pt x="116" y="243"/>
                  </a:cubicBezTo>
                  <a:cubicBezTo>
                    <a:pt x="116" y="224"/>
                    <a:pt x="116" y="224"/>
                    <a:pt x="116" y="224"/>
                  </a:cubicBezTo>
                  <a:cubicBezTo>
                    <a:pt x="119" y="222"/>
                    <a:pt x="123" y="220"/>
                    <a:pt x="127" y="219"/>
                  </a:cubicBezTo>
                  <a:cubicBezTo>
                    <a:pt x="131" y="218"/>
                    <a:pt x="135" y="218"/>
                    <a:pt x="139" y="218"/>
                  </a:cubicBezTo>
                  <a:cubicBezTo>
                    <a:pt x="143" y="218"/>
                    <a:pt x="147" y="218"/>
                    <a:pt x="150" y="219"/>
                  </a:cubicBezTo>
                  <a:cubicBezTo>
                    <a:pt x="154" y="220"/>
                    <a:pt x="157" y="221"/>
                    <a:pt x="160" y="223"/>
                  </a:cubicBezTo>
                  <a:cubicBezTo>
                    <a:pt x="162" y="225"/>
                    <a:pt x="164" y="228"/>
                    <a:pt x="166" y="231"/>
                  </a:cubicBezTo>
                  <a:cubicBezTo>
                    <a:pt x="167" y="234"/>
                    <a:pt x="168" y="237"/>
                    <a:pt x="168" y="241"/>
                  </a:cubicBezTo>
                  <a:cubicBezTo>
                    <a:pt x="168" y="244"/>
                    <a:pt x="168" y="246"/>
                    <a:pt x="167" y="249"/>
                  </a:cubicBezTo>
                  <a:cubicBezTo>
                    <a:pt x="166" y="251"/>
                    <a:pt x="166" y="253"/>
                    <a:pt x="164" y="255"/>
                  </a:cubicBezTo>
                  <a:cubicBezTo>
                    <a:pt x="163" y="257"/>
                    <a:pt x="162" y="259"/>
                    <a:pt x="160" y="260"/>
                  </a:cubicBezTo>
                  <a:cubicBezTo>
                    <a:pt x="158" y="262"/>
                    <a:pt x="156" y="264"/>
                    <a:pt x="154" y="266"/>
                  </a:cubicBezTo>
                  <a:cubicBezTo>
                    <a:pt x="152" y="267"/>
                    <a:pt x="151" y="268"/>
                    <a:pt x="150" y="269"/>
                  </a:cubicBezTo>
                  <a:cubicBezTo>
                    <a:pt x="149" y="271"/>
                    <a:pt x="148" y="272"/>
                    <a:pt x="147" y="273"/>
                  </a:cubicBezTo>
                  <a:cubicBezTo>
                    <a:pt x="146" y="274"/>
                    <a:pt x="146" y="275"/>
                    <a:pt x="145" y="276"/>
                  </a:cubicBezTo>
                  <a:cubicBezTo>
                    <a:pt x="145" y="277"/>
                    <a:pt x="145" y="279"/>
                    <a:pt x="145" y="280"/>
                  </a:cubicBezTo>
                  <a:cubicBezTo>
                    <a:pt x="145" y="281"/>
                    <a:pt x="145" y="282"/>
                    <a:pt x="145" y="283"/>
                  </a:cubicBezTo>
                  <a:cubicBezTo>
                    <a:pt x="145" y="285"/>
                    <a:pt x="146" y="285"/>
                    <a:pt x="146" y="286"/>
                  </a:cubicBezTo>
                  <a:cubicBezTo>
                    <a:pt x="129" y="286"/>
                    <a:pt x="129" y="286"/>
                    <a:pt x="129" y="286"/>
                  </a:cubicBezTo>
                  <a:cubicBezTo>
                    <a:pt x="128" y="285"/>
                    <a:pt x="128" y="284"/>
                    <a:pt x="128" y="282"/>
                  </a:cubicBezTo>
                  <a:cubicBezTo>
                    <a:pt x="128" y="281"/>
                    <a:pt x="127" y="280"/>
                    <a:pt x="127" y="278"/>
                  </a:cubicBezTo>
                  <a:cubicBezTo>
                    <a:pt x="127" y="276"/>
                    <a:pt x="128" y="274"/>
                    <a:pt x="128" y="273"/>
                  </a:cubicBezTo>
                  <a:cubicBezTo>
                    <a:pt x="128" y="271"/>
                    <a:pt x="129" y="270"/>
                    <a:pt x="130" y="268"/>
                  </a:cubicBezTo>
                  <a:cubicBezTo>
                    <a:pt x="131" y="267"/>
                    <a:pt x="132" y="265"/>
                    <a:pt x="133" y="264"/>
                  </a:cubicBezTo>
                  <a:cubicBezTo>
                    <a:pt x="134" y="263"/>
                    <a:pt x="135" y="261"/>
                    <a:pt x="137" y="260"/>
                  </a:cubicBezTo>
                  <a:cubicBezTo>
                    <a:pt x="139" y="258"/>
                    <a:pt x="140" y="257"/>
                    <a:pt x="141" y="256"/>
                  </a:cubicBezTo>
                  <a:cubicBezTo>
                    <a:pt x="143" y="255"/>
                    <a:pt x="144" y="254"/>
                    <a:pt x="144" y="252"/>
                  </a:cubicBezTo>
                  <a:cubicBezTo>
                    <a:pt x="145" y="251"/>
                    <a:pt x="146" y="250"/>
                    <a:pt x="146" y="249"/>
                  </a:cubicBezTo>
                  <a:cubicBezTo>
                    <a:pt x="147" y="247"/>
                    <a:pt x="147" y="246"/>
                    <a:pt x="147" y="244"/>
                  </a:cubicBezTo>
                  <a:cubicBezTo>
                    <a:pt x="147" y="243"/>
                    <a:pt x="147" y="242"/>
                    <a:pt x="146" y="240"/>
                  </a:cubicBezTo>
                  <a:cubicBezTo>
                    <a:pt x="146" y="239"/>
                    <a:pt x="145" y="238"/>
                    <a:pt x="144" y="237"/>
                  </a:cubicBezTo>
                  <a:cubicBezTo>
                    <a:pt x="143" y="237"/>
                    <a:pt x="142" y="236"/>
                    <a:pt x="141" y="236"/>
                  </a:cubicBezTo>
                  <a:cubicBezTo>
                    <a:pt x="140" y="235"/>
                    <a:pt x="138" y="235"/>
                    <a:pt x="137" y="235"/>
                  </a:cubicBezTo>
                  <a:close/>
                  <a:moveTo>
                    <a:pt x="147" y="312"/>
                  </a:moveTo>
                  <a:cubicBezTo>
                    <a:pt x="145" y="314"/>
                    <a:pt x="142" y="315"/>
                    <a:pt x="138" y="315"/>
                  </a:cubicBezTo>
                  <a:cubicBezTo>
                    <a:pt x="135" y="315"/>
                    <a:pt x="132" y="314"/>
                    <a:pt x="130" y="312"/>
                  </a:cubicBezTo>
                  <a:cubicBezTo>
                    <a:pt x="127" y="310"/>
                    <a:pt x="126" y="307"/>
                    <a:pt x="126" y="304"/>
                  </a:cubicBezTo>
                  <a:cubicBezTo>
                    <a:pt x="126" y="301"/>
                    <a:pt x="127" y="299"/>
                    <a:pt x="130" y="296"/>
                  </a:cubicBezTo>
                  <a:cubicBezTo>
                    <a:pt x="132" y="294"/>
                    <a:pt x="135" y="293"/>
                    <a:pt x="138" y="293"/>
                  </a:cubicBezTo>
                  <a:cubicBezTo>
                    <a:pt x="142" y="293"/>
                    <a:pt x="145" y="294"/>
                    <a:pt x="147" y="296"/>
                  </a:cubicBezTo>
                  <a:cubicBezTo>
                    <a:pt x="149" y="298"/>
                    <a:pt x="150" y="301"/>
                    <a:pt x="150" y="304"/>
                  </a:cubicBezTo>
                  <a:cubicBezTo>
                    <a:pt x="150" y="307"/>
                    <a:pt x="149" y="310"/>
                    <a:pt x="147" y="3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7" name="TextBox 34">
            <a:extLst>
              <a:ext uri="{FF2B5EF4-FFF2-40B4-BE49-F238E27FC236}">
                <a16:creationId xmlns:a16="http://schemas.microsoft.com/office/drawing/2014/main" id="{D5243B44-25BF-45DB-B981-C24EE272E37C}"/>
              </a:ext>
            </a:extLst>
          </p:cNvPr>
          <p:cNvSpPr txBox="1"/>
          <p:nvPr/>
        </p:nvSpPr>
        <p:spPr>
          <a:xfrm>
            <a:off x="2332643" y="3857899"/>
            <a:ext cx="7702475" cy="1689052"/>
          </a:xfrm>
          <a:prstGeom prst="rect">
            <a:avLst/>
          </a:prstGeom>
          <a:noFill/>
        </p:spPr>
        <p:txBody>
          <a:bodyPr wrap="square" rtlCol="0">
            <a:spAutoFit/>
          </a:bodyPr>
          <a:lstStyle/>
          <a:p>
            <a:pPr algn="just">
              <a:lnSpc>
                <a:spcPct val="150000"/>
              </a:lnSpc>
            </a:pPr>
            <a:r>
              <a:rPr lang="en-US" altLang="zh-CN" sz="2400" b="1" dirty="0">
                <a:solidFill>
                  <a:schemeClr val="tx1">
                    <a:lumMod val="75000"/>
                    <a:lumOff val="25000"/>
                  </a:schemeClr>
                </a:solidFill>
                <a:latin typeface="微软雅黑" pitchFamily="34" charset="-122"/>
                <a:ea typeface="微软雅黑" pitchFamily="34" charset="-122"/>
              </a:rPr>
              <a:t>       </a:t>
            </a:r>
            <a:r>
              <a:rPr lang="zh-CN" altLang="en-US" sz="2400" b="1" dirty="0">
                <a:solidFill>
                  <a:schemeClr val="tx1">
                    <a:lumMod val="75000"/>
                    <a:lumOff val="25000"/>
                  </a:schemeClr>
                </a:solidFill>
                <a:latin typeface="微软雅黑" pitchFamily="34" charset="-122"/>
                <a:ea typeface="微软雅黑" pitchFamily="34" charset="-122"/>
              </a:rPr>
              <a:t>关于此问题，我们只能预测未来可能出现的变化，比如服务器可能因为某个原因突然出现问题，或者某天突然出现一些</a:t>
            </a:r>
            <a:r>
              <a:rPr lang="en-US" altLang="zh-CN" sz="2400" b="1" dirty="0">
                <a:solidFill>
                  <a:schemeClr val="tx1">
                    <a:lumMod val="75000"/>
                    <a:lumOff val="25000"/>
                  </a:schemeClr>
                </a:solidFill>
                <a:latin typeface="微软雅黑" pitchFamily="34" charset="-122"/>
                <a:ea typeface="微软雅黑" pitchFamily="34" charset="-122"/>
              </a:rPr>
              <a:t>bug</a:t>
            </a:r>
            <a:r>
              <a:rPr lang="zh-CN" altLang="en-US" sz="2400" b="1" dirty="0">
                <a:solidFill>
                  <a:schemeClr val="tx1">
                    <a:lumMod val="75000"/>
                    <a:lumOff val="25000"/>
                  </a:schemeClr>
                </a:solidFill>
                <a:latin typeface="微软雅黑" pitchFamily="34" charset="-122"/>
                <a:ea typeface="微软雅黑" pitchFamily="34" charset="-122"/>
              </a:rPr>
              <a:t>等，都需要我们具体情况具体解决。</a:t>
            </a:r>
          </a:p>
        </p:txBody>
      </p:sp>
    </p:spTree>
    <p:extLst>
      <p:ext uri="{BB962C8B-B14F-4D97-AF65-F5344CB8AC3E}">
        <p14:creationId xmlns:p14="http://schemas.microsoft.com/office/powerpoint/2010/main" val="259676837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par>
                          <p:cTn id="16" fill="hold">
                            <p:stCondLst>
                              <p:cond delay="1000"/>
                            </p:stCondLst>
                            <p:childTnLst>
                              <p:par>
                                <p:cTn id="17" presetID="23" presetClass="entr" presetSubtype="16"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300" fill="hold"/>
                                        <p:tgtEl>
                                          <p:spTgt spid="4"/>
                                        </p:tgtEl>
                                        <p:attrNameLst>
                                          <p:attrName>ppt_w</p:attrName>
                                        </p:attrNameLst>
                                      </p:cBhvr>
                                      <p:tavLst>
                                        <p:tav tm="0">
                                          <p:val>
                                            <p:fltVal val="0"/>
                                          </p:val>
                                        </p:tav>
                                        <p:tav tm="100000">
                                          <p:val>
                                            <p:strVal val="#ppt_w"/>
                                          </p:val>
                                        </p:tav>
                                      </p:tavLst>
                                    </p:anim>
                                    <p:anim calcmode="lin" valueType="num">
                                      <p:cBhvr>
                                        <p:cTn id="20" dur="300" fill="hold"/>
                                        <p:tgtEl>
                                          <p:spTgt spid="4"/>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250"/>
                                  </p:stCondLst>
                                  <p:childTnLst>
                                    <p:animScale>
                                      <p:cBhvr>
                                        <p:cTn id="22" dur="200" fill="hold"/>
                                        <p:tgtEl>
                                          <p:spTgt spid="4"/>
                                        </p:tgtEl>
                                      </p:cBhvr>
                                      <p:by x="110000" y="110000"/>
                                    </p:animScale>
                                  </p:childTnLst>
                                </p:cTn>
                              </p:par>
                            </p:childTnLst>
                          </p:cTn>
                        </p:par>
                        <p:par>
                          <p:cTn id="23" fill="hold">
                            <p:stCondLst>
                              <p:cond delay="1650"/>
                            </p:stCondLst>
                            <p:childTnLst>
                              <p:par>
                                <p:cTn id="24" presetID="2" presetClass="entr" presetSubtype="4" accel="10000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平行四边形 17"/>
          <p:cNvSpPr/>
          <p:nvPr/>
        </p:nvSpPr>
        <p:spPr>
          <a:xfrm>
            <a:off x="6837921" y="1943663"/>
            <a:ext cx="4346312" cy="3531002"/>
          </a:xfrm>
          <a:prstGeom prst="parallelogram">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solidFill>
                <a:schemeClr val="bg1"/>
              </a:solidFill>
              <a:latin typeface="HelveticaNeueLT Pro 67 MdCn" pitchFamily="34" charset="0"/>
              <a:ea typeface="微软雅黑" pitchFamily="34" charset="-122"/>
            </a:endParaRPr>
          </a:p>
        </p:txBody>
      </p:sp>
      <p:sp>
        <p:nvSpPr>
          <p:cNvPr id="14" name="TextBox 13"/>
          <p:cNvSpPr txBox="1"/>
          <p:nvPr/>
        </p:nvSpPr>
        <p:spPr>
          <a:xfrm>
            <a:off x="2807644" y="2724869"/>
            <a:ext cx="1936749" cy="1015663"/>
          </a:xfrm>
          <a:prstGeom prst="rect">
            <a:avLst/>
          </a:prstGeom>
          <a:noFill/>
        </p:spPr>
        <p:txBody>
          <a:bodyPr wrap="none" rtlCol="0">
            <a:spAutoFit/>
          </a:bodyPr>
          <a:lstStyle/>
          <a:p>
            <a:r>
              <a:rPr lang="zh-CN" altLang="en-US" sz="6000" dirty="0">
                <a:solidFill>
                  <a:srgbClr val="00B0F0"/>
                </a:solidFill>
                <a:latin typeface="HelveticaNeueLT Pro 67 MdCn" pitchFamily="34" charset="0"/>
                <a:ea typeface="微软雅黑" pitchFamily="34" charset="-122"/>
              </a:rPr>
              <a:t>附 录</a:t>
            </a:r>
          </a:p>
        </p:txBody>
      </p:sp>
      <p:sp>
        <p:nvSpPr>
          <p:cNvPr id="15" name="矩形 14"/>
          <p:cNvSpPr/>
          <p:nvPr/>
        </p:nvSpPr>
        <p:spPr>
          <a:xfrm>
            <a:off x="1504824" y="3740532"/>
            <a:ext cx="4542391" cy="336540"/>
          </a:xfrm>
          <a:prstGeom prst="rect">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微软雅黑" pitchFamily="34" charset="-122"/>
              <a:ea typeface="微软雅黑" pitchFamily="34" charset="-122"/>
            </a:endParaRPr>
          </a:p>
        </p:txBody>
      </p:sp>
      <p:sp>
        <p:nvSpPr>
          <p:cNvPr id="16" name="平行四边形 15"/>
          <p:cNvSpPr/>
          <p:nvPr/>
        </p:nvSpPr>
        <p:spPr>
          <a:xfrm>
            <a:off x="6528048" y="1663499"/>
            <a:ext cx="4346312" cy="3531002"/>
          </a:xfrm>
          <a:prstGeom prst="parallelogram">
            <a:avLst/>
          </a:prstGeom>
          <a:gradFill flip="none" rotWithShape="1">
            <a:gsLst>
              <a:gs pos="48000">
                <a:srgbClr val="49C1AD">
                  <a:alpha val="60000"/>
                </a:srgbClr>
              </a:gs>
              <a:gs pos="0">
                <a:srgbClr val="00B0F0">
                  <a:alpha val="60000"/>
                </a:srgbClr>
              </a:gs>
              <a:gs pos="100000">
                <a:srgbClr val="A8CF38">
                  <a:alpha val="6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bg1"/>
                </a:solidFill>
                <a:latin typeface="楷体" panose="02010609060101010101" pitchFamily="49" charset="-122"/>
                <a:ea typeface="楷体" panose="02010609060101010101" pitchFamily="49" charset="-122"/>
              </a:rPr>
              <a:t>*</a:t>
            </a:r>
            <a:endParaRPr lang="zh-CN" altLang="en-US" sz="15000" dirty="0">
              <a:solidFill>
                <a:schemeClr val="bg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17962004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afterEffect" p14:presetBounceEnd="2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20000">
                                          <p:cBhvr additive="base">
                                            <p:cTn id="7" dur="500" fill="hold"/>
                                            <p:tgtEl>
                                              <p:spTgt spid="16"/>
                                            </p:tgtEl>
                                            <p:attrNameLst>
                                              <p:attrName>ppt_x</p:attrName>
                                            </p:attrNameLst>
                                          </p:cBhvr>
                                          <p:tavLst>
                                            <p:tav tm="0">
                                              <p:val>
                                                <p:strVal val="#ppt_x"/>
                                              </p:val>
                                            </p:tav>
                                            <p:tav tm="100000">
                                              <p:val>
                                                <p:strVal val="#ppt_x"/>
                                              </p:val>
                                            </p:tav>
                                          </p:tavLst>
                                        </p:anim>
                                        <p:anim calcmode="lin" valueType="num" p14:bounceEnd="20000">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1" accel="100000" fill="hold" grpId="0" nodeType="withEffect" p14:presetBounceEnd="20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20000">
                                          <p:cBhvr additive="base">
                                            <p:cTn id="11" dur="500" fill="hold"/>
                                            <p:tgtEl>
                                              <p:spTgt spid="18"/>
                                            </p:tgtEl>
                                            <p:attrNameLst>
                                              <p:attrName>ppt_x</p:attrName>
                                            </p:attrNameLst>
                                          </p:cBhvr>
                                          <p:tavLst>
                                            <p:tav tm="0">
                                              <p:val>
                                                <p:strVal val="#ppt_x"/>
                                              </p:val>
                                            </p:tav>
                                            <p:tav tm="100000">
                                              <p:val>
                                                <p:strVal val="#ppt_x"/>
                                              </p:val>
                                            </p:tav>
                                          </p:tavLst>
                                        </p:anim>
                                        <p:anim calcmode="lin" valueType="num" p14:bounceEnd="20000">
                                          <p:cBhvr additive="base">
                                            <p:cTn id="12" dur="5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8" accel="10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anim calcmode="lin" valueType="num">
                                          <p:cBhvr>
                                            <p:cTn id="21" dur="500" fill="hold"/>
                                            <p:tgtEl>
                                              <p:spTgt spid="14"/>
                                            </p:tgtEl>
                                            <p:attrNameLst>
                                              <p:attrName>ppt_x</p:attrName>
                                            </p:attrNameLst>
                                          </p:cBhvr>
                                          <p:tavLst>
                                            <p:tav tm="0">
                                              <p:val>
                                                <p:strVal val="#ppt_x"/>
                                              </p:val>
                                            </p:tav>
                                            <p:tav tm="100000">
                                              <p:val>
                                                <p:strVal val="#ppt_x"/>
                                              </p:val>
                                            </p:tav>
                                          </p:tavLst>
                                        </p:anim>
                                        <p:anim calcmode="lin" valueType="num">
                                          <p:cBhvr>
                                            <p:cTn id="22"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p:bldP spid="15"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1" ac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8" accel="10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anim calcmode="lin" valueType="num">
                                          <p:cBhvr>
                                            <p:cTn id="21" dur="500" fill="hold"/>
                                            <p:tgtEl>
                                              <p:spTgt spid="14"/>
                                            </p:tgtEl>
                                            <p:attrNameLst>
                                              <p:attrName>ppt_x</p:attrName>
                                            </p:attrNameLst>
                                          </p:cBhvr>
                                          <p:tavLst>
                                            <p:tav tm="0">
                                              <p:val>
                                                <p:strVal val="#ppt_x"/>
                                              </p:val>
                                            </p:tav>
                                            <p:tav tm="100000">
                                              <p:val>
                                                <p:strVal val="#ppt_x"/>
                                              </p:val>
                                            </p:tav>
                                          </p:tavLst>
                                        </p:anim>
                                        <p:anim calcmode="lin" valueType="num">
                                          <p:cBhvr>
                                            <p:cTn id="22"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p:bldP spid="15" grpId="0" animBg="1"/>
          <p:bldP spid="16" grpId="0" animBg="1"/>
        </p:bldLst>
      </p:timing>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D48D9584-D2FD-48CE-9E17-4E250B743B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a:extLst>
              <a:ext uri="{FF2B5EF4-FFF2-40B4-BE49-F238E27FC236}">
                <a16:creationId xmlns:a16="http://schemas.microsoft.com/office/drawing/2014/main" id="{88340EA0-0D71-412A-9EEE-DB60A26C8B7C}"/>
              </a:ext>
            </a:extLst>
          </p:cNvPr>
          <p:cNvPicPr>
            <a:picLocks noChangeAspect="1"/>
          </p:cNvPicPr>
          <p:nvPr/>
        </p:nvPicPr>
        <p:blipFill rotWithShape="1">
          <a:blip r:embed="rId2"/>
          <a:srcRect t="4121" r="-2" b="-2"/>
          <a:stretch/>
        </p:blipFill>
        <p:spPr>
          <a:xfrm>
            <a:off x="357721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1028" name="Picture 4" descr="D:\desktop\图片1.png"/>
          <p:cNvPicPr>
            <a:picLocks noChangeAspect="1" noChangeArrowheads="1"/>
          </p:cNvPicPr>
          <p:nvPr/>
        </p:nvPicPr>
        <p:blipFill rotWithShape="1">
          <a:blip r:embed="rId3">
            <a:extLst>
              <a:ext uri="{28A0092B-C50C-407E-A947-70E740481C1C}">
                <a14:useLocalDpi xmlns:a14="http://schemas.microsoft.com/office/drawing/2010/main" val="0"/>
              </a:ext>
            </a:extLst>
          </a:blip>
          <a:srcRect l="15637" r="12107" b="-1"/>
          <a:stretch/>
        </p:blipFill>
        <p:spPr bwMode="auto">
          <a:xfrm>
            <a:off x="7822523" y="3456433"/>
            <a:ext cx="4369477" cy="3401568"/>
          </a:xfrm>
          <a:custGeom>
            <a:avLst/>
            <a:gdLst/>
            <a:ahLst/>
            <a:cxnLst/>
            <a:rect l="l" t="t" r="r" b="b"/>
            <a:pathLst>
              <a:path w="4369477" h="3401568">
                <a:moveTo>
                  <a:pt x="781270" y="0"/>
                </a:moveTo>
                <a:lnTo>
                  <a:pt x="4369477" y="0"/>
                </a:lnTo>
                <a:lnTo>
                  <a:pt x="4369477" y="3401568"/>
                </a:lnTo>
                <a:lnTo>
                  <a:pt x="0" y="3401568"/>
                </a:lnTo>
                <a:lnTo>
                  <a:pt x="1963" y="3397912"/>
                </a:lnTo>
                <a:cubicBezTo>
                  <a:pt x="454182" y="2512619"/>
                  <a:pt x="736170" y="1430108"/>
                  <a:pt x="776876" y="254399"/>
                </a:cubicBezTo>
                <a:close/>
              </a:path>
            </a:pathLst>
          </a:custGeom>
          <a:noFill/>
          <a:extLst>
            <a:ext uri="{909E8E84-426E-40DD-AFC4-6F175D3DCCD1}">
              <a14:hiddenFill xmlns:a14="http://schemas.microsoft.com/office/drawing/2010/main">
                <a:solidFill>
                  <a:srgbClr val="FFFFFF"/>
                </a:solidFill>
              </a14:hiddenFill>
            </a:ext>
          </a:extLst>
        </p:spPr>
      </p:pic>
      <p:pic>
        <p:nvPicPr>
          <p:cNvPr id="8" name="图片 7" descr="图形用户界面, 文本, 应用程序&#10;&#10;描述已自动生成">
            <a:extLst>
              <a:ext uri="{FF2B5EF4-FFF2-40B4-BE49-F238E27FC236}">
                <a16:creationId xmlns:a16="http://schemas.microsoft.com/office/drawing/2014/main" id="{00B3AB9E-2041-4989-B1D9-3EF016FCDCCA}"/>
              </a:ext>
            </a:extLst>
          </p:cNvPr>
          <p:cNvPicPr>
            <a:picLocks noChangeAspect="1"/>
          </p:cNvPicPr>
          <p:nvPr/>
        </p:nvPicPr>
        <p:blipFill rotWithShape="1">
          <a:blip r:embed="rId4"/>
          <a:srcRect t="5719" r="2" b="2"/>
          <a:stretch/>
        </p:blipFill>
        <p:spPr>
          <a:xfrm>
            <a:off x="3630260"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1032" name="Freeform: Shape 74">
            <a:extLst>
              <a:ext uri="{FF2B5EF4-FFF2-40B4-BE49-F238E27FC236}">
                <a16:creationId xmlns:a16="http://schemas.microsoft.com/office/drawing/2014/main" id="{CA17DEF4-6C5D-41C6-8D93-5C7CFD7AD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97136" cy="6858000"/>
          </a:xfrm>
          <a:custGeom>
            <a:avLst/>
            <a:gdLst>
              <a:gd name="connsiteX0" fmla="*/ 0 w 4397136"/>
              <a:gd name="connsiteY0" fmla="*/ 0 h 6858000"/>
              <a:gd name="connsiteX1" fmla="*/ 3599069 w 4397136"/>
              <a:gd name="connsiteY1" fmla="*/ 0 h 6858000"/>
              <a:gd name="connsiteX2" fmla="*/ 3634072 w 4397136"/>
              <a:gd name="connsiteY2" fmla="*/ 58977 h 6858000"/>
              <a:gd name="connsiteX3" fmla="*/ 4397136 w 4397136"/>
              <a:gd name="connsiteY3" fmla="*/ 3474189 h 6858000"/>
              <a:gd name="connsiteX4" fmla="*/ 3802221 w 4397136"/>
              <a:gd name="connsiteY4" fmla="*/ 6546415 h 6858000"/>
              <a:gd name="connsiteX5" fmla="*/ 3649466 w 4397136"/>
              <a:gd name="connsiteY5" fmla="*/ 6858000 h 6858000"/>
              <a:gd name="connsiteX6" fmla="*/ 0 w 439713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7136" h="6858000">
                <a:moveTo>
                  <a:pt x="0" y="0"/>
                </a:moveTo>
                <a:lnTo>
                  <a:pt x="3599069" y="0"/>
                </a:lnTo>
                <a:lnTo>
                  <a:pt x="3634072" y="58977"/>
                </a:lnTo>
                <a:cubicBezTo>
                  <a:pt x="4105532" y="933006"/>
                  <a:pt x="4397136" y="2140466"/>
                  <a:pt x="4397136" y="3474189"/>
                </a:cubicBezTo>
                <a:cubicBezTo>
                  <a:pt x="4397136" y="4641197"/>
                  <a:pt x="4173877" y="5711534"/>
                  <a:pt x="3802221" y="6546415"/>
                </a:cubicBezTo>
                <a:lnTo>
                  <a:pt x="3649466"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7" name="Freeform: Shape 76">
            <a:extLst>
              <a:ext uri="{FF2B5EF4-FFF2-40B4-BE49-F238E27FC236}">
                <a16:creationId xmlns:a16="http://schemas.microsoft.com/office/drawing/2014/main" id="{22BBC5A3-5C8C-4FB9-AEFF-8778D2C98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86504" cy="6858000"/>
          </a:xfrm>
          <a:custGeom>
            <a:avLst/>
            <a:gdLst>
              <a:gd name="connsiteX0" fmla="*/ 0 w 4386504"/>
              <a:gd name="connsiteY0" fmla="*/ 0 h 6858000"/>
              <a:gd name="connsiteX1" fmla="*/ 3588437 w 4386504"/>
              <a:gd name="connsiteY1" fmla="*/ 0 h 6858000"/>
              <a:gd name="connsiteX2" fmla="*/ 3623440 w 4386504"/>
              <a:gd name="connsiteY2" fmla="*/ 58977 h 6858000"/>
              <a:gd name="connsiteX3" fmla="*/ 4386504 w 4386504"/>
              <a:gd name="connsiteY3" fmla="*/ 3474189 h 6858000"/>
              <a:gd name="connsiteX4" fmla="*/ 3791589 w 4386504"/>
              <a:gd name="connsiteY4" fmla="*/ 6546415 h 6858000"/>
              <a:gd name="connsiteX5" fmla="*/ 3638834 w 4386504"/>
              <a:gd name="connsiteY5" fmla="*/ 6858000 h 6858000"/>
              <a:gd name="connsiteX6" fmla="*/ 0 w 438650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6504" h="6858000">
                <a:moveTo>
                  <a:pt x="0" y="0"/>
                </a:moveTo>
                <a:lnTo>
                  <a:pt x="3588437" y="0"/>
                </a:lnTo>
                <a:lnTo>
                  <a:pt x="3623440" y="58977"/>
                </a:lnTo>
                <a:cubicBezTo>
                  <a:pt x="4094900" y="933006"/>
                  <a:pt x="4386504" y="2140466"/>
                  <a:pt x="4386504" y="3474189"/>
                </a:cubicBezTo>
                <a:cubicBezTo>
                  <a:pt x="4386504" y="4641197"/>
                  <a:pt x="4163245" y="5711534"/>
                  <a:pt x="3791589" y="6546415"/>
                </a:cubicBezTo>
                <a:lnTo>
                  <a:pt x="363883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文本框 3">
            <a:extLst>
              <a:ext uri="{FF2B5EF4-FFF2-40B4-BE49-F238E27FC236}">
                <a16:creationId xmlns:a16="http://schemas.microsoft.com/office/drawing/2014/main" id="{DC6EB8F5-0D64-4772-B5B8-B85BCB525F3E}"/>
              </a:ext>
            </a:extLst>
          </p:cNvPr>
          <p:cNvSpPr txBox="1"/>
          <p:nvPr/>
        </p:nvSpPr>
        <p:spPr>
          <a:xfrm>
            <a:off x="438912" y="1508760"/>
            <a:ext cx="3429000" cy="2898648"/>
          </a:xfrm>
          <a:prstGeom prst="rect">
            <a:avLst/>
          </a:prstGeom>
        </p:spPr>
        <p:txBody>
          <a:bodyPr vert="horz" lIns="91440" tIns="45720" rIns="91440" bIns="45720" rtlCol="0" anchor="b">
            <a:normAutofit/>
          </a:bodyPr>
          <a:lstStyle/>
          <a:p>
            <a:pPr>
              <a:lnSpc>
                <a:spcPct val="90000"/>
              </a:lnSpc>
              <a:spcBef>
                <a:spcPct val="0"/>
              </a:spcBef>
              <a:spcAft>
                <a:spcPts val="600"/>
              </a:spcAft>
            </a:pPr>
            <a:r>
              <a:rPr lang="zh-CN" altLang="en-US" sz="4000" kern="1200">
                <a:solidFill>
                  <a:schemeClr val="tx1"/>
                </a:solidFill>
                <a:latin typeface="+mj-lt"/>
                <a:ea typeface="+mj-ea"/>
                <a:cs typeface="+mj-cs"/>
              </a:rPr>
              <a:t>本次会议记录：</a:t>
            </a:r>
          </a:p>
        </p:txBody>
      </p:sp>
      <p:sp>
        <p:nvSpPr>
          <p:cNvPr id="79" name="Rectangle 78">
            <a:extLst>
              <a:ext uri="{FF2B5EF4-FFF2-40B4-BE49-F238E27FC236}">
                <a16:creationId xmlns:a16="http://schemas.microsoft.com/office/drawing/2014/main" id="{3BB917E8-D696-4787-96D6-521A9C42F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图片 5" descr="文本&#10;&#10;描述已自动生成">
            <a:extLst>
              <a:ext uri="{FF2B5EF4-FFF2-40B4-BE49-F238E27FC236}">
                <a16:creationId xmlns:a16="http://schemas.microsoft.com/office/drawing/2014/main" id="{4E115477-AF26-4103-A2ED-9098184714E1}"/>
              </a:ext>
            </a:extLst>
          </p:cNvPr>
          <p:cNvPicPr>
            <a:picLocks noChangeAspect="1"/>
          </p:cNvPicPr>
          <p:nvPr/>
        </p:nvPicPr>
        <p:blipFill rotWithShape="1">
          <a:blip r:embed="rId5"/>
          <a:srcRect r="8949" b="-2"/>
          <a:stretch/>
        </p:blipFill>
        <p:spPr>
          <a:xfrm>
            <a:off x="7845207" y="10"/>
            <a:ext cx="4346795" cy="3401558"/>
          </a:xfrm>
          <a:custGeom>
            <a:avLst/>
            <a:gdLst/>
            <a:ahLst/>
            <a:cxnLst/>
            <a:rect l="l" t="t" r="r" b="b"/>
            <a:pathLst>
              <a:path w="4346795" h="3401568">
                <a:moveTo>
                  <a:pt x="0" y="0"/>
                </a:moveTo>
                <a:lnTo>
                  <a:pt x="4346795" y="0"/>
                </a:lnTo>
                <a:lnTo>
                  <a:pt x="4346795" y="3401568"/>
                </a:lnTo>
                <a:lnTo>
                  <a:pt x="762748" y="3401568"/>
                </a:lnTo>
                <a:lnTo>
                  <a:pt x="751436" y="2963954"/>
                </a:lnTo>
                <a:cubicBezTo>
                  <a:pt x="698408" y="1942163"/>
                  <a:pt x="463174" y="995044"/>
                  <a:pt x="93264" y="192283"/>
                </a:cubicBezTo>
                <a:close/>
              </a:path>
            </a:pathLst>
          </a:custGeom>
        </p:spPr>
      </p:pic>
      <p:sp>
        <p:nvSpPr>
          <p:cNvPr id="81" name="Rectangle 80">
            <a:extLst>
              <a:ext uri="{FF2B5EF4-FFF2-40B4-BE49-F238E27FC236}">
                <a16:creationId xmlns:a16="http://schemas.microsoft.com/office/drawing/2014/main" id="{39F4C545-E278-42ED-9B78-2EBA464444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4544568"/>
            <a:ext cx="341496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1748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desktop\图片1.png"/>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b="38969"/>
          <a:stretch/>
        </p:blipFill>
        <p:spPr bwMode="auto">
          <a:xfrm>
            <a:off x="795" y="0"/>
            <a:ext cx="121904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58FE7CE8-89E0-4092-B64E-73C4F0813AF8}"/>
              </a:ext>
            </a:extLst>
          </p:cNvPr>
          <p:cNvSpPr txBox="1"/>
          <p:nvPr/>
        </p:nvSpPr>
        <p:spPr>
          <a:xfrm>
            <a:off x="656758" y="720837"/>
            <a:ext cx="4688128" cy="707886"/>
          </a:xfrm>
          <a:prstGeom prst="rect">
            <a:avLst/>
          </a:prstGeom>
          <a:noFill/>
        </p:spPr>
        <p:txBody>
          <a:bodyPr wrap="square" rtlCol="0">
            <a:spAutoFit/>
          </a:bodyPr>
          <a:lstStyle/>
          <a:p>
            <a:pPr algn="ctr"/>
            <a:r>
              <a:rPr lang="zh-CN" altLang="en-US" sz="4000" dirty="0">
                <a:solidFill>
                  <a:srgbClr val="413B39"/>
                </a:solidFill>
                <a:latin typeface="华文行楷" panose="02010800040101010101" pitchFamily="2" charset="-122"/>
                <a:ea typeface="华文行楷" panose="02010800040101010101" pitchFamily="2" charset="-122"/>
              </a:rPr>
              <a:t>本次小组分工：</a:t>
            </a:r>
          </a:p>
        </p:txBody>
      </p:sp>
      <p:sp>
        <p:nvSpPr>
          <p:cNvPr id="3" name="文本框 2">
            <a:extLst>
              <a:ext uri="{FF2B5EF4-FFF2-40B4-BE49-F238E27FC236}">
                <a16:creationId xmlns:a16="http://schemas.microsoft.com/office/drawing/2014/main" id="{469A4455-27F8-4C5C-8368-F94EC7B65640}"/>
              </a:ext>
            </a:extLst>
          </p:cNvPr>
          <p:cNvSpPr txBox="1"/>
          <p:nvPr/>
        </p:nvSpPr>
        <p:spPr>
          <a:xfrm>
            <a:off x="416378" y="1487122"/>
            <a:ext cx="11359243" cy="4437753"/>
          </a:xfrm>
          <a:prstGeom prst="rect">
            <a:avLst/>
          </a:prstGeom>
          <a:noFill/>
        </p:spPr>
        <p:txBody>
          <a:bodyPr wrap="square" rtlCol="0">
            <a:spAutoFit/>
          </a:bodyPr>
          <a:lstStyle/>
          <a:p>
            <a:pPr>
              <a:lnSpc>
                <a:spcPct val="150000"/>
              </a:lnSpc>
            </a:pPr>
            <a:r>
              <a:rPr lang="zh-CN" altLang="en-US" sz="2400" b="1" dirty="0">
                <a:latin typeface="宋体" panose="02010600030101010101" pitchFamily="2" charset="-122"/>
                <a:ea typeface="宋体" panose="02010600030101010101" pitchFamily="2" charset="-122"/>
              </a:rPr>
              <a:t>陈玲曦（组长）</a:t>
            </a:r>
            <a:r>
              <a:rPr lang="zh-CN" altLang="en-US" sz="2400" dirty="0">
                <a:latin typeface="宋体" panose="02010600030101010101" pitchFamily="2" charset="-122"/>
                <a:ea typeface="宋体" panose="02010600030101010101" pitchFamily="2" charset="-122"/>
              </a:rPr>
              <a:t>：负责会议的召开和协调，编排项目计划</a:t>
            </a:r>
            <a:r>
              <a:rPr lang="en-US" altLang="zh-CN" sz="2400" dirty="0">
                <a:latin typeface="宋体" panose="02010600030101010101" pitchFamily="2" charset="-122"/>
                <a:ea typeface="宋体" panose="02010600030101010101" pitchFamily="2" charset="-122"/>
              </a:rPr>
              <a:t>PPT</a:t>
            </a:r>
            <a:r>
              <a:rPr lang="zh-CN" altLang="en-US" sz="2400" dirty="0">
                <a:latin typeface="宋体" panose="02010600030101010101" pitchFamily="2" charset="-122"/>
                <a:ea typeface="宋体" panose="02010600030101010101" pitchFamily="2" charset="-122"/>
              </a:rPr>
              <a:t>，完善项目计划报告，</a:t>
            </a: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参与项目计划安排；</a:t>
            </a:r>
            <a:endParaRPr lang="en-US" altLang="zh-CN" sz="2400" dirty="0">
              <a:latin typeface="宋体" panose="02010600030101010101" pitchFamily="2" charset="-122"/>
              <a:ea typeface="宋体" panose="02010600030101010101" pitchFamily="2" charset="-122"/>
            </a:endParaRPr>
          </a:p>
          <a:p>
            <a:pPr>
              <a:lnSpc>
                <a:spcPct val="150000"/>
              </a:lnSpc>
            </a:pPr>
            <a:r>
              <a:rPr lang="zh-CN" altLang="en-US" sz="2400" b="1" dirty="0">
                <a:latin typeface="宋体" panose="02010600030101010101" pitchFamily="2" charset="-122"/>
                <a:ea typeface="宋体" panose="02010600030101010101" pitchFamily="2" charset="-122"/>
              </a:rPr>
              <a:t>童峻涛（组员）</a:t>
            </a:r>
            <a:r>
              <a:rPr lang="zh-CN" altLang="en-US" sz="2400" dirty="0">
                <a:latin typeface="宋体" panose="02010600030101010101" pitchFamily="2" charset="-122"/>
                <a:ea typeface="宋体" panose="02010600030101010101" pitchFamily="2" charset="-122"/>
              </a:rPr>
              <a:t>：负责资料收集，绘制甘特图和</a:t>
            </a:r>
            <a:r>
              <a:rPr lang="en-US" altLang="zh-CN" sz="2400" dirty="0">
                <a:latin typeface="宋体" panose="02010600030101010101" pitchFamily="2" charset="-122"/>
                <a:ea typeface="宋体" panose="02010600030101010101" pitchFamily="2" charset="-122"/>
              </a:rPr>
              <a:t>WBS</a:t>
            </a:r>
            <a:r>
              <a:rPr lang="zh-CN" altLang="en-US" sz="2400" dirty="0">
                <a:latin typeface="宋体" panose="02010600030101010101" pitchFamily="2" charset="-122"/>
                <a:ea typeface="宋体" panose="02010600030101010101" pitchFamily="2" charset="-122"/>
              </a:rPr>
              <a:t>结构，参与项目计划安排；</a:t>
            </a:r>
            <a:endParaRPr lang="en-US" altLang="zh-CN" sz="2400" dirty="0">
              <a:latin typeface="宋体" panose="02010600030101010101" pitchFamily="2" charset="-122"/>
              <a:ea typeface="宋体" panose="02010600030101010101" pitchFamily="2" charset="-122"/>
            </a:endParaRPr>
          </a:p>
          <a:p>
            <a:pPr>
              <a:lnSpc>
                <a:spcPct val="150000"/>
              </a:lnSpc>
            </a:pPr>
            <a:r>
              <a:rPr lang="zh-CN" altLang="en-US" sz="2400" b="1" dirty="0">
                <a:latin typeface="宋体" panose="02010600030101010101" pitchFamily="2" charset="-122"/>
                <a:ea typeface="宋体" panose="02010600030101010101" pitchFamily="2" charset="-122"/>
              </a:rPr>
              <a:t>刘书宇（组员）</a:t>
            </a:r>
            <a:r>
              <a:rPr lang="zh-CN" altLang="en-US" sz="2400" dirty="0">
                <a:latin typeface="宋体" panose="02010600030101010101" pitchFamily="2" charset="-122"/>
                <a:ea typeface="宋体" panose="02010600030101010101" pitchFamily="2" charset="-122"/>
              </a:rPr>
              <a:t>：负责会议记录，撰写项目计划报告，完善</a:t>
            </a:r>
            <a:r>
              <a:rPr lang="en-US" altLang="zh-CN" sz="2400" dirty="0">
                <a:latin typeface="宋体" panose="02010600030101010101" pitchFamily="2" charset="-122"/>
                <a:ea typeface="宋体" panose="02010600030101010101" pitchFamily="2" charset="-122"/>
              </a:rPr>
              <a:t>PPT</a:t>
            </a:r>
            <a:r>
              <a:rPr lang="zh-CN" altLang="en-US" sz="2400" dirty="0">
                <a:latin typeface="宋体" panose="02010600030101010101" pitchFamily="2" charset="-122"/>
                <a:ea typeface="宋体" panose="02010600030101010101" pitchFamily="2" charset="-122"/>
              </a:rPr>
              <a:t>，参与项目计划安排。</a:t>
            </a:r>
            <a:endParaRPr lang="en-US" altLang="zh-CN" sz="2400" b="1" dirty="0">
              <a:latin typeface="宋体" panose="02010600030101010101" pitchFamily="2" charset="-122"/>
              <a:ea typeface="宋体" panose="02010600030101010101" pitchFamily="2" charset="-122"/>
            </a:endParaRPr>
          </a:p>
          <a:p>
            <a:pPr>
              <a:lnSpc>
                <a:spcPct val="150000"/>
              </a:lnSpc>
            </a:pPr>
            <a:endParaRPr lang="en-US" altLang="zh-CN" sz="2400" b="1" dirty="0">
              <a:latin typeface="宋体" panose="02010600030101010101" pitchFamily="2" charset="-122"/>
              <a:ea typeface="宋体" panose="02010600030101010101" pitchFamily="2" charset="-122"/>
            </a:endParaRPr>
          </a:p>
          <a:p>
            <a:pPr>
              <a:lnSpc>
                <a:spcPct val="150000"/>
              </a:lnSpc>
            </a:pPr>
            <a:r>
              <a:rPr lang="zh-CN" altLang="en-US" sz="2400" b="1" dirty="0">
                <a:latin typeface="宋体" panose="02010600030101010101" pitchFamily="2" charset="-122"/>
                <a:ea typeface="宋体" panose="02010600030101010101" pitchFamily="2" charset="-122"/>
              </a:rPr>
              <a:t>联系邮箱</a:t>
            </a:r>
            <a:r>
              <a:rPr lang="zh-CN" altLang="en-US" sz="2400" dirty="0">
                <a:latin typeface="宋体" panose="02010600030101010101" pitchFamily="2" charset="-122"/>
                <a:ea typeface="宋体" panose="02010600030101010101" pitchFamily="2" charset="-122"/>
              </a:rPr>
              <a:t>：陈玲曦：</a:t>
            </a:r>
            <a:r>
              <a:rPr lang="en-US" altLang="zh-CN" sz="2400" dirty="0">
                <a:latin typeface="宋体" panose="02010600030101010101" pitchFamily="2" charset="-122"/>
                <a:ea typeface="宋体" panose="02010600030101010101" pitchFamily="2" charset="-122"/>
              </a:rPr>
              <a:t>31801349@stu.zucc.edu.cn</a:t>
            </a:r>
          </a:p>
          <a:p>
            <a:pPr>
              <a:lnSpc>
                <a:spcPct val="150000"/>
              </a:lnSpc>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童峻涛：</a:t>
            </a:r>
            <a:r>
              <a:rPr lang="en-US" altLang="zh-CN" sz="2400" dirty="0">
                <a:latin typeface="宋体" panose="02010600030101010101" pitchFamily="2" charset="-122"/>
                <a:ea typeface="宋体" panose="02010600030101010101" pitchFamily="2" charset="-122"/>
              </a:rPr>
              <a:t>31801341@stu.zucc.edu.cn</a:t>
            </a:r>
          </a:p>
          <a:p>
            <a:pPr>
              <a:lnSpc>
                <a:spcPct val="150000"/>
              </a:lnSpc>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刘书宇：</a:t>
            </a:r>
            <a:r>
              <a:rPr lang="en-US" altLang="zh-CN" sz="2400" dirty="0">
                <a:latin typeface="宋体" panose="02010600030101010101" pitchFamily="2" charset="-122"/>
                <a:ea typeface="宋体" panose="02010600030101010101" pitchFamily="2" charset="-122"/>
              </a:rPr>
              <a:t>31801323@stu.zucc.edu.cn</a:t>
            </a: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6675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desktop\图片1.png"/>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b="38969"/>
          <a:stretch/>
        </p:blipFill>
        <p:spPr bwMode="auto">
          <a:xfrm>
            <a:off x="795" y="0"/>
            <a:ext cx="121904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58FE7CE8-89E0-4092-B64E-73C4F0813AF8}"/>
              </a:ext>
            </a:extLst>
          </p:cNvPr>
          <p:cNvSpPr txBox="1"/>
          <p:nvPr/>
        </p:nvSpPr>
        <p:spPr>
          <a:xfrm>
            <a:off x="656758" y="720837"/>
            <a:ext cx="4688128" cy="707886"/>
          </a:xfrm>
          <a:prstGeom prst="rect">
            <a:avLst/>
          </a:prstGeom>
          <a:noFill/>
        </p:spPr>
        <p:txBody>
          <a:bodyPr wrap="square" rtlCol="0">
            <a:spAutoFit/>
          </a:bodyPr>
          <a:lstStyle/>
          <a:p>
            <a:pPr algn="ctr"/>
            <a:r>
              <a:rPr lang="zh-CN" altLang="en-US" sz="4000" dirty="0">
                <a:solidFill>
                  <a:srgbClr val="413B39"/>
                </a:solidFill>
                <a:latin typeface="华文行楷" panose="02010800040101010101" pitchFamily="2" charset="-122"/>
                <a:ea typeface="华文行楷" panose="02010800040101010101" pitchFamily="2" charset="-122"/>
              </a:rPr>
              <a:t>本次小组分工考核：</a:t>
            </a:r>
          </a:p>
        </p:txBody>
      </p:sp>
      <p:pic>
        <p:nvPicPr>
          <p:cNvPr id="3" name="图片 2">
            <a:extLst>
              <a:ext uri="{FF2B5EF4-FFF2-40B4-BE49-F238E27FC236}">
                <a16:creationId xmlns:a16="http://schemas.microsoft.com/office/drawing/2014/main" id="{6B3C84E6-BD31-4B19-8991-5FAAC887CED2}"/>
              </a:ext>
            </a:extLst>
          </p:cNvPr>
          <p:cNvPicPr>
            <a:picLocks noChangeAspect="1"/>
          </p:cNvPicPr>
          <p:nvPr/>
        </p:nvPicPr>
        <p:blipFill>
          <a:blip r:embed="rId3"/>
          <a:stretch>
            <a:fillRect/>
          </a:stretch>
        </p:blipFill>
        <p:spPr>
          <a:xfrm>
            <a:off x="855192" y="1924881"/>
            <a:ext cx="10481615" cy="3008237"/>
          </a:xfrm>
          <a:prstGeom prst="rect">
            <a:avLst/>
          </a:prstGeom>
        </p:spPr>
      </p:pic>
    </p:spTree>
    <p:extLst>
      <p:ext uri="{BB962C8B-B14F-4D97-AF65-F5344CB8AC3E}">
        <p14:creationId xmlns:p14="http://schemas.microsoft.com/office/powerpoint/2010/main" val="214161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desktop\图片1.png"/>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b="38969"/>
          <a:stretch/>
        </p:blipFill>
        <p:spPr bwMode="auto">
          <a:xfrm>
            <a:off x="795" y="0"/>
            <a:ext cx="121904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E8DB0348-4DDF-4AAD-9180-92D5E5BD10E7}"/>
              </a:ext>
            </a:extLst>
          </p:cNvPr>
          <p:cNvSpPr txBox="1"/>
          <p:nvPr/>
        </p:nvSpPr>
        <p:spPr>
          <a:xfrm>
            <a:off x="656758" y="720837"/>
            <a:ext cx="4688128" cy="707886"/>
          </a:xfrm>
          <a:prstGeom prst="rect">
            <a:avLst/>
          </a:prstGeom>
          <a:noFill/>
        </p:spPr>
        <p:txBody>
          <a:bodyPr wrap="square" rtlCol="0">
            <a:spAutoFit/>
          </a:bodyPr>
          <a:lstStyle/>
          <a:p>
            <a:pPr algn="ctr"/>
            <a:r>
              <a:rPr lang="zh-CN" altLang="en-US" sz="4000" dirty="0">
                <a:solidFill>
                  <a:srgbClr val="413B39"/>
                </a:solidFill>
                <a:latin typeface="华文行楷" panose="02010800040101010101" pitchFamily="2" charset="-122"/>
                <a:ea typeface="华文行楷" panose="02010800040101010101" pitchFamily="2" charset="-122"/>
              </a:rPr>
              <a:t>本次小组评价：</a:t>
            </a:r>
          </a:p>
        </p:txBody>
      </p:sp>
      <p:sp>
        <p:nvSpPr>
          <p:cNvPr id="4" name="文本框 3">
            <a:extLst>
              <a:ext uri="{FF2B5EF4-FFF2-40B4-BE49-F238E27FC236}">
                <a16:creationId xmlns:a16="http://schemas.microsoft.com/office/drawing/2014/main" id="{48ADD81A-98FD-4271-A14F-ED467774FAEC}"/>
              </a:ext>
            </a:extLst>
          </p:cNvPr>
          <p:cNvSpPr txBox="1"/>
          <p:nvPr/>
        </p:nvSpPr>
        <p:spPr>
          <a:xfrm>
            <a:off x="1175656" y="4182724"/>
            <a:ext cx="9840686" cy="2221762"/>
          </a:xfrm>
          <a:prstGeom prst="rect">
            <a:avLst/>
          </a:prstGeom>
          <a:noFill/>
        </p:spPr>
        <p:txBody>
          <a:bodyPr wrap="square" rtlCol="0">
            <a:spAutoFit/>
          </a:bodyPr>
          <a:lstStyle/>
          <a:p>
            <a:pPr>
              <a:lnSpc>
                <a:spcPct val="150000"/>
              </a:lnSpc>
            </a:pPr>
            <a:r>
              <a:rPr lang="en-US" altLang="zh-CN"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对于本次项目计划的完成，大家都有较高积极性，在会议中都提出了一些各自的观点，通过搜集资料和协同交流，最终初步确定了本次项目的具体计划，在人员任务分配和时间安排上有了可实施性的步骤。希望在接下来的时间里各成员能够再接再厉！</a:t>
            </a:r>
            <a:endParaRPr lang="zh-CN" altLang="en-US" b="1" dirty="0">
              <a:latin typeface="宋体" panose="02010600030101010101" pitchFamily="2" charset="-122"/>
              <a:ea typeface="宋体" panose="02010600030101010101" pitchFamily="2" charset="-122"/>
            </a:endParaRPr>
          </a:p>
        </p:txBody>
      </p:sp>
      <p:pic>
        <p:nvPicPr>
          <p:cNvPr id="3" name="图片 2">
            <a:extLst>
              <a:ext uri="{FF2B5EF4-FFF2-40B4-BE49-F238E27FC236}">
                <a16:creationId xmlns:a16="http://schemas.microsoft.com/office/drawing/2014/main" id="{C19F7F78-2C86-4F78-B976-E9BBACA1BFD5}"/>
              </a:ext>
            </a:extLst>
          </p:cNvPr>
          <p:cNvPicPr>
            <a:picLocks noChangeAspect="1"/>
          </p:cNvPicPr>
          <p:nvPr/>
        </p:nvPicPr>
        <p:blipFill>
          <a:blip r:embed="rId3"/>
          <a:stretch>
            <a:fillRect/>
          </a:stretch>
        </p:blipFill>
        <p:spPr>
          <a:xfrm>
            <a:off x="1417872" y="1427518"/>
            <a:ext cx="9356255" cy="2750427"/>
          </a:xfrm>
          <a:prstGeom prst="rect">
            <a:avLst/>
          </a:prstGeom>
        </p:spPr>
      </p:pic>
    </p:spTree>
    <p:extLst>
      <p:ext uri="{BB962C8B-B14F-4D97-AF65-F5344CB8AC3E}">
        <p14:creationId xmlns:p14="http://schemas.microsoft.com/office/powerpoint/2010/main" val="1451845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desktop\图片1.png"/>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b="38969"/>
          <a:stretch/>
        </p:blipFill>
        <p:spPr bwMode="auto">
          <a:xfrm>
            <a:off x="795" y="0"/>
            <a:ext cx="12190413"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E406A00B-93CC-4BF2-8DA6-93C791455A81}"/>
              </a:ext>
            </a:extLst>
          </p:cNvPr>
          <p:cNvSpPr txBox="1"/>
          <p:nvPr/>
        </p:nvSpPr>
        <p:spPr>
          <a:xfrm>
            <a:off x="656758" y="720837"/>
            <a:ext cx="4688128" cy="707886"/>
          </a:xfrm>
          <a:prstGeom prst="rect">
            <a:avLst/>
          </a:prstGeom>
          <a:noFill/>
        </p:spPr>
        <p:txBody>
          <a:bodyPr wrap="square" rtlCol="0">
            <a:spAutoFit/>
          </a:bodyPr>
          <a:lstStyle/>
          <a:p>
            <a:pPr algn="ctr"/>
            <a:r>
              <a:rPr lang="zh-CN" altLang="en-US" sz="4000" dirty="0">
                <a:solidFill>
                  <a:srgbClr val="413B39"/>
                </a:solidFill>
                <a:latin typeface="华文行楷" panose="02010800040101010101" pitchFamily="2" charset="-122"/>
                <a:ea typeface="华文行楷" panose="02010800040101010101" pitchFamily="2" charset="-122"/>
              </a:rPr>
              <a:t>参考资料：</a:t>
            </a:r>
          </a:p>
        </p:txBody>
      </p:sp>
      <p:sp>
        <p:nvSpPr>
          <p:cNvPr id="10" name="文本框 9">
            <a:extLst>
              <a:ext uri="{FF2B5EF4-FFF2-40B4-BE49-F238E27FC236}">
                <a16:creationId xmlns:a16="http://schemas.microsoft.com/office/drawing/2014/main" id="{691FD33D-D72E-4BCA-852B-FC6D72BE6FF9}"/>
              </a:ext>
            </a:extLst>
          </p:cNvPr>
          <p:cNvSpPr txBox="1"/>
          <p:nvPr/>
        </p:nvSpPr>
        <p:spPr>
          <a:xfrm>
            <a:off x="1103267" y="1297824"/>
            <a:ext cx="9985466" cy="5560176"/>
          </a:xfrm>
          <a:prstGeom prst="rect">
            <a:avLst/>
          </a:prstGeom>
          <a:noFill/>
        </p:spPr>
        <p:txBody>
          <a:bodyPr wrap="square" rtlCol="0">
            <a:spAutoFit/>
          </a:bodyPr>
          <a:lstStyle/>
          <a:p>
            <a:pPr>
              <a:lnSpc>
                <a:spcPct val="150000"/>
              </a:lnSpc>
            </a:pPr>
            <a:r>
              <a:rPr lang="en-US" altLang="zh-CN" sz="2000" dirty="0">
                <a:latin typeface="宋体" panose="02010600030101010101" pitchFamily="2" charset="-122"/>
                <a:ea typeface="宋体" panose="02010600030101010101" pitchFamily="2" charset="-122"/>
              </a:rPr>
              <a:t>[1]</a:t>
            </a:r>
            <a:r>
              <a:rPr lang="zh-CN" altLang="zh-CN" sz="2000" dirty="0">
                <a:latin typeface="宋体" panose="02010600030101010101" pitchFamily="2" charset="-122"/>
                <a:ea typeface="宋体" panose="02010600030101010101" pitchFamily="2" charset="-122"/>
              </a:rPr>
              <a:t>张海藩，牟永敏</a:t>
            </a:r>
            <a:r>
              <a:rPr lang="en-US" altLang="zh-CN" sz="2000" dirty="0">
                <a:latin typeface="宋体" panose="02010600030101010101" pitchFamily="2" charset="-122"/>
                <a:ea typeface="宋体" panose="02010600030101010101" pitchFamily="2" charset="-122"/>
              </a:rPr>
              <a:t>.</a:t>
            </a:r>
            <a:r>
              <a:rPr lang="zh-CN" altLang="zh-CN" sz="2000" dirty="0">
                <a:latin typeface="宋体" panose="02010600030101010101" pitchFamily="2" charset="-122"/>
                <a:ea typeface="宋体" panose="02010600030101010101" pitchFamily="2" charset="-122"/>
              </a:rPr>
              <a:t>软件工程导论</a:t>
            </a:r>
            <a:r>
              <a:rPr lang="en-US" altLang="zh-CN" sz="2000" dirty="0">
                <a:latin typeface="宋体" panose="02010600030101010101" pitchFamily="2" charset="-122"/>
                <a:ea typeface="宋体" panose="02010600030101010101" pitchFamily="2" charset="-122"/>
              </a:rPr>
              <a:t>(</a:t>
            </a:r>
            <a:r>
              <a:rPr lang="zh-CN" altLang="zh-CN" sz="2000" dirty="0">
                <a:latin typeface="宋体" panose="02010600030101010101" pitchFamily="2" charset="-122"/>
                <a:ea typeface="宋体" panose="02010600030101010101" pitchFamily="2" charset="-122"/>
              </a:rPr>
              <a:t>第</a:t>
            </a:r>
            <a:r>
              <a:rPr lang="en-US" altLang="zh-CN" sz="2000" dirty="0">
                <a:latin typeface="宋体" panose="02010600030101010101" pitchFamily="2" charset="-122"/>
                <a:ea typeface="宋体" panose="02010600030101010101" pitchFamily="2" charset="-122"/>
              </a:rPr>
              <a:t>6</a:t>
            </a:r>
            <a:r>
              <a:rPr lang="zh-CN" altLang="zh-CN" sz="2000" dirty="0">
                <a:latin typeface="宋体" panose="02010600030101010101" pitchFamily="2" charset="-122"/>
                <a:ea typeface="宋体" panose="02010600030101010101" pitchFamily="2" charset="-122"/>
              </a:rPr>
              <a:t>版</a:t>
            </a:r>
            <a:r>
              <a:rPr lang="en-US" altLang="zh-CN" sz="2000" dirty="0">
                <a:latin typeface="宋体" panose="02010600030101010101" pitchFamily="2" charset="-122"/>
                <a:ea typeface="宋体" panose="02010600030101010101" pitchFamily="2" charset="-122"/>
              </a:rPr>
              <a:t>)[M]</a:t>
            </a:r>
            <a:r>
              <a:rPr lang="zh-CN" altLang="zh-CN" sz="2000" dirty="0">
                <a:latin typeface="宋体" panose="02010600030101010101" pitchFamily="2" charset="-122"/>
                <a:ea typeface="宋体" panose="02010600030101010101" pitchFamily="2" charset="-122"/>
              </a:rPr>
              <a:t>北京：清华大学出版社</a:t>
            </a:r>
            <a:endParaRPr lang="en-US" altLang="zh-CN" sz="2000" dirty="0">
              <a:latin typeface="宋体" panose="02010600030101010101" pitchFamily="2" charset="-122"/>
              <a:ea typeface="宋体" panose="02010600030101010101" pitchFamily="2" charset="-122"/>
            </a:endParaRPr>
          </a:p>
          <a:p>
            <a:pPr>
              <a:lnSpc>
                <a:spcPct val="150000"/>
              </a:lnSpc>
            </a:pPr>
            <a:r>
              <a:rPr lang="en-US" altLang="zh-CN"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王硕</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曹莉敏</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尚民强</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方云峰</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张巍毅</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张铁强</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甘特图在大型软件研发项目管理中的应用</a:t>
            </a:r>
            <a:r>
              <a:rPr lang="en-US" altLang="zh-CN" sz="2000" dirty="0">
                <a:latin typeface="宋体" panose="02010600030101010101" pitchFamily="2" charset="-122"/>
                <a:ea typeface="宋体" panose="02010600030101010101" pitchFamily="2" charset="-122"/>
              </a:rPr>
              <a:t>[J].</a:t>
            </a:r>
            <a:r>
              <a:rPr lang="zh-CN" altLang="en-US" sz="2000" dirty="0">
                <a:latin typeface="宋体" panose="02010600030101010101" pitchFamily="2" charset="-122"/>
                <a:ea typeface="宋体" panose="02010600030101010101" pitchFamily="2" charset="-122"/>
              </a:rPr>
              <a:t>石油地球物理勘探</a:t>
            </a:r>
            <a:r>
              <a:rPr lang="en-US" altLang="zh-CN" sz="2000" dirty="0">
                <a:latin typeface="宋体" panose="02010600030101010101" pitchFamily="2" charset="-122"/>
                <a:ea typeface="宋体" panose="02010600030101010101" pitchFamily="2" charset="-122"/>
              </a:rPr>
              <a:t>,2018,53(S1):310-315+19-20.</a:t>
            </a:r>
          </a:p>
          <a:p>
            <a:pPr>
              <a:lnSpc>
                <a:spcPct val="150000"/>
              </a:lnSpc>
            </a:pPr>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蔡文</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李云</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靖婧</a:t>
            </a:r>
            <a:r>
              <a:rPr lang="en-US" altLang="zh-CN" sz="2000" dirty="0">
                <a:latin typeface="宋体" panose="02010600030101010101" pitchFamily="2" charset="-122"/>
                <a:ea typeface="宋体" panose="02010600030101010101" pitchFamily="2" charset="-122"/>
              </a:rPr>
              <a:t>.WBS</a:t>
            </a:r>
            <a:r>
              <a:rPr lang="zh-CN" altLang="en-US" sz="2000" dirty="0">
                <a:latin typeface="宋体" panose="02010600030101010101" pitchFamily="2" charset="-122"/>
                <a:ea typeface="宋体" panose="02010600030101010101" pitchFamily="2" charset="-122"/>
              </a:rPr>
              <a:t>在海工项目质量管理中的应用</a:t>
            </a:r>
            <a:r>
              <a:rPr lang="en-US" altLang="zh-CN" sz="2000" dirty="0">
                <a:latin typeface="宋体" panose="02010600030101010101" pitchFamily="2" charset="-122"/>
                <a:ea typeface="宋体" panose="02010600030101010101" pitchFamily="2" charset="-122"/>
              </a:rPr>
              <a:t>[J].</a:t>
            </a:r>
            <a:r>
              <a:rPr lang="zh-CN" altLang="en-US" sz="2000" dirty="0">
                <a:latin typeface="宋体" panose="02010600030101010101" pitchFamily="2" charset="-122"/>
                <a:ea typeface="宋体" panose="02010600030101010101" pitchFamily="2" charset="-122"/>
              </a:rPr>
              <a:t>上海质量</a:t>
            </a:r>
            <a:r>
              <a:rPr lang="en-US" altLang="zh-CN" sz="2000" dirty="0">
                <a:latin typeface="宋体" panose="02010600030101010101" pitchFamily="2" charset="-122"/>
                <a:ea typeface="宋体" panose="02010600030101010101" pitchFamily="2" charset="-122"/>
              </a:rPr>
              <a:t>,2020(07):62-66.</a:t>
            </a:r>
          </a:p>
          <a:p>
            <a:pPr>
              <a:lnSpc>
                <a:spcPct val="150000"/>
              </a:lnSpc>
            </a:pPr>
            <a:r>
              <a:rPr lang="en-US" altLang="zh-CN" sz="2000" dirty="0">
                <a:latin typeface="宋体" panose="02010600030101010101" pitchFamily="2" charset="-122"/>
                <a:ea typeface="宋体" panose="02010600030101010101" pitchFamily="2" charset="-122"/>
              </a:rPr>
              <a:t>[4]GB/T 8567-2006, </a:t>
            </a:r>
            <a:r>
              <a:rPr lang="zh-CN" altLang="en-US" sz="2000" dirty="0">
                <a:latin typeface="宋体" panose="02010600030101010101" pitchFamily="2" charset="-122"/>
                <a:ea typeface="宋体" panose="02010600030101010101" pitchFamily="2" charset="-122"/>
              </a:rPr>
              <a:t>计算机软件文档编制规范</a:t>
            </a:r>
            <a:r>
              <a:rPr lang="en-US" altLang="zh-CN" sz="2000" dirty="0">
                <a:latin typeface="宋体" panose="02010600030101010101" pitchFamily="2" charset="-122"/>
                <a:ea typeface="宋体" panose="02010600030101010101" pitchFamily="2" charset="-122"/>
              </a:rPr>
              <a:t>[S].</a:t>
            </a:r>
          </a:p>
          <a:p>
            <a:pPr>
              <a:lnSpc>
                <a:spcPct val="150000"/>
              </a:lnSpc>
            </a:pPr>
            <a:r>
              <a:rPr lang="en-US" altLang="zh-CN" sz="2000" dirty="0">
                <a:latin typeface="宋体" panose="02010600030101010101" pitchFamily="2" charset="-122"/>
                <a:ea typeface="宋体" panose="02010600030101010101" pitchFamily="2" charset="-122"/>
              </a:rPr>
              <a:t>[5]</a:t>
            </a:r>
            <a:r>
              <a:rPr lang="en-US" altLang="zh-CN" sz="2000" dirty="0" err="1">
                <a:latin typeface="宋体" panose="02010600030101010101" pitchFamily="2" charset="-122"/>
                <a:ea typeface="宋体" panose="02010600030101010101" pitchFamily="2" charset="-122"/>
              </a:rPr>
              <a:t>Microsolft.VSCode</a:t>
            </a:r>
            <a:r>
              <a:rPr lang="en-US" altLang="zh-CN" sz="2000" dirty="0">
                <a:latin typeface="宋体" panose="02010600030101010101" pitchFamily="2" charset="-122"/>
                <a:ea typeface="宋体" panose="02010600030101010101" pitchFamily="2" charset="-122"/>
              </a:rPr>
              <a:t>[EB/OL]. https://code.visualstudio.com/.- 2020/10/25.</a:t>
            </a:r>
          </a:p>
          <a:p>
            <a:pPr>
              <a:lnSpc>
                <a:spcPct val="150000"/>
              </a:lnSpc>
            </a:pPr>
            <a:r>
              <a:rPr lang="en-US" altLang="zh-CN" sz="2000" dirty="0">
                <a:latin typeface="宋体" panose="02010600030101010101" pitchFamily="2" charset="-122"/>
                <a:ea typeface="宋体" panose="02010600030101010101" pitchFamily="2" charset="-122"/>
              </a:rPr>
              <a:t>[6]Marijn </a:t>
            </a:r>
            <a:r>
              <a:rPr lang="en-US" altLang="zh-CN" sz="2000" dirty="0" err="1">
                <a:latin typeface="宋体" panose="02010600030101010101" pitchFamily="2" charset="-122"/>
                <a:ea typeface="宋体" panose="02010600030101010101" pitchFamily="2" charset="-122"/>
              </a:rPr>
              <a:t>Haverbeke</a:t>
            </a:r>
            <a:r>
              <a:rPr lang="en-US" altLang="zh-CN" sz="2000" dirty="0">
                <a:latin typeface="宋体" panose="02010600030101010101" pitchFamily="2" charset="-122"/>
                <a:ea typeface="宋体" panose="02010600030101010101" pitchFamily="2" charset="-122"/>
              </a:rPr>
              <a:t>.[EB/OL]. https://codemirror.net/.- 2020/10/25.</a:t>
            </a:r>
          </a:p>
          <a:p>
            <a:pPr>
              <a:lnSpc>
                <a:spcPct val="150000"/>
              </a:lnSpc>
            </a:pPr>
            <a:r>
              <a:rPr lang="en-US" altLang="zh-CN" sz="2000" dirty="0">
                <a:latin typeface="宋体" panose="02010600030101010101" pitchFamily="2" charset="-122"/>
                <a:ea typeface="宋体" panose="02010600030101010101" pitchFamily="2" charset="-122"/>
              </a:rPr>
              <a:t>[7]Daniel </a:t>
            </a:r>
            <a:r>
              <a:rPr lang="en-US" altLang="zh-CN" sz="2000" dirty="0" err="1">
                <a:latin typeface="宋体" panose="02010600030101010101" pitchFamily="2" charset="-122"/>
                <a:ea typeface="宋体" panose="02010600030101010101" pitchFamily="2" charset="-122"/>
              </a:rPr>
              <a:t>Imms</a:t>
            </a:r>
            <a:r>
              <a:rPr lang="en-US" altLang="zh-CN" sz="2000" dirty="0">
                <a:latin typeface="宋体" panose="02010600030101010101" pitchFamily="2" charset="-122"/>
                <a:ea typeface="宋体" panose="02010600030101010101" pitchFamily="2" charset="-122"/>
              </a:rPr>
              <a:t>.[EB/OL]. https://xtermjs.org/.- 2020/10/30.</a:t>
            </a:r>
          </a:p>
          <a:p>
            <a:pPr>
              <a:lnSpc>
                <a:spcPct val="150000"/>
              </a:lnSpc>
            </a:pPr>
            <a:r>
              <a:rPr lang="en-US" altLang="zh-CN" sz="2000" dirty="0">
                <a:latin typeface="宋体" panose="02010600030101010101" pitchFamily="2" charset="-122"/>
                <a:ea typeface="宋体" panose="02010600030101010101" pitchFamily="2" charset="-122"/>
              </a:rPr>
              <a:t>[8]</a:t>
            </a:r>
            <a:r>
              <a:rPr lang="en-US" altLang="zh-CN" sz="2000" dirty="0" err="1">
                <a:latin typeface="宋体" panose="02010600030101010101" pitchFamily="2" charset="-122"/>
                <a:ea typeface="宋体" panose="02010600030101010101" pitchFamily="2" charset="-122"/>
              </a:rPr>
              <a:t>mscdex</a:t>
            </a:r>
            <a:r>
              <a:rPr lang="en-US" altLang="zh-CN" sz="2000" dirty="0">
                <a:latin typeface="宋体" panose="02010600030101010101" pitchFamily="2" charset="-122"/>
                <a:ea typeface="宋体" panose="02010600030101010101" pitchFamily="2" charset="-122"/>
              </a:rPr>
              <a:t>.[EB/OL]. https://github.com/mscdex/ssh2.-2020/10/30.</a:t>
            </a:r>
          </a:p>
          <a:p>
            <a:pPr>
              <a:lnSpc>
                <a:spcPct val="150000"/>
              </a:lnSpc>
            </a:pPr>
            <a:r>
              <a:rPr lang="en-US" altLang="zh-CN" sz="2000" dirty="0">
                <a:latin typeface="宋体" panose="02010600030101010101" pitchFamily="2" charset="-122"/>
                <a:ea typeface="宋体" panose="02010600030101010101" pitchFamily="2" charset="-122"/>
              </a:rPr>
              <a:t>[9]Cheng Zhao.[EB/OL].https://electronjs.org/docs.-2020/10/30.</a:t>
            </a:r>
          </a:p>
          <a:p>
            <a:pPr>
              <a:lnSpc>
                <a:spcPct val="150000"/>
              </a:lnSpc>
            </a:pPr>
            <a:r>
              <a:rPr lang="en-US" altLang="zh-CN" sz="2000" dirty="0">
                <a:latin typeface="宋体" panose="02010600030101010101" pitchFamily="2" charset="-122"/>
                <a:ea typeface="宋体" panose="02010600030101010101" pitchFamily="2" charset="-122"/>
              </a:rPr>
              <a:t>[10]</a:t>
            </a:r>
            <a:r>
              <a:rPr lang="zh-CN" altLang="en-US" sz="2000" dirty="0">
                <a:latin typeface="宋体" panose="02010600030101010101" pitchFamily="2" charset="-122"/>
                <a:ea typeface="宋体" panose="02010600030101010101" pitchFamily="2" charset="-122"/>
              </a:rPr>
              <a:t>林毅</a:t>
            </a: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基于</a:t>
            </a:r>
            <a:r>
              <a:rPr lang="en-US" altLang="zh-CN" sz="2000" dirty="0">
                <a:latin typeface="宋体" panose="02010600030101010101" pitchFamily="2" charset="-122"/>
                <a:ea typeface="宋体" panose="02010600030101010101" pitchFamily="2" charset="-122"/>
              </a:rPr>
              <a:t>SWOT</a:t>
            </a:r>
            <a:r>
              <a:rPr lang="zh-CN" altLang="en-US" sz="2000" dirty="0">
                <a:latin typeface="宋体" panose="02010600030101010101" pitchFamily="2" charset="-122"/>
                <a:ea typeface="宋体" panose="02010600030101010101" pitchFamily="2" charset="-122"/>
              </a:rPr>
              <a:t>工程项目管理软件的应用分析</a:t>
            </a:r>
            <a:r>
              <a:rPr lang="en-US" altLang="zh-CN" sz="2000" dirty="0">
                <a:latin typeface="宋体" panose="02010600030101010101" pitchFamily="2" charset="-122"/>
                <a:ea typeface="宋体" panose="02010600030101010101" pitchFamily="2" charset="-122"/>
              </a:rPr>
              <a:t>[J]. </a:t>
            </a:r>
            <a:r>
              <a:rPr lang="zh-CN" altLang="en-US" sz="2000" dirty="0">
                <a:latin typeface="宋体" panose="02010600030101010101" pitchFamily="2" charset="-122"/>
                <a:ea typeface="宋体" panose="02010600030101010101" pitchFamily="2" charset="-122"/>
              </a:rPr>
              <a:t>电子技术与软件工程</a:t>
            </a:r>
            <a:r>
              <a:rPr lang="en-US" altLang="zh-CN" sz="2000" dirty="0">
                <a:latin typeface="宋体" panose="02010600030101010101" pitchFamily="2" charset="-122"/>
                <a:ea typeface="宋体" panose="02010600030101010101" pitchFamily="2" charset="-122"/>
              </a:rPr>
              <a:t>, 2016, No.80(06):75-75.</a:t>
            </a:r>
          </a:p>
        </p:txBody>
      </p:sp>
    </p:spTree>
    <p:extLst>
      <p:ext uri="{BB962C8B-B14F-4D97-AF65-F5344CB8AC3E}">
        <p14:creationId xmlns:p14="http://schemas.microsoft.com/office/powerpoint/2010/main" val="207502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descr="D:\desktop\image-22.jpg">
            <a:extLst>
              <a:ext uri="{FF2B5EF4-FFF2-40B4-BE49-F238E27FC236}">
                <a16:creationId xmlns:a16="http://schemas.microsoft.com/office/drawing/2014/main" id="{C11269A5-E079-45F8-B4CE-E552C206C9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264" y="2029973"/>
            <a:ext cx="1749879" cy="2798054"/>
          </a:xfrm>
          <a:prstGeom prst="rect">
            <a:avLst/>
          </a:prstGeom>
          <a:ln>
            <a:noFill/>
          </a:ln>
          <a:effectLst/>
        </p:spPr>
      </p:pic>
      <p:sp>
        <p:nvSpPr>
          <p:cNvPr id="2" name="文本框 1">
            <a:extLst>
              <a:ext uri="{FF2B5EF4-FFF2-40B4-BE49-F238E27FC236}">
                <a16:creationId xmlns:a16="http://schemas.microsoft.com/office/drawing/2014/main" id="{859D035D-1352-4803-A2B1-61F431FB93E9}"/>
              </a:ext>
            </a:extLst>
          </p:cNvPr>
          <p:cNvSpPr txBox="1"/>
          <p:nvPr/>
        </p:nvSpPr>
        <p:spPr>
          <a:xfrm>
            <a:off x="4052269" y="1498269"/>
            <a:ext cx="6780681" cy="3329758"/>
          </a:xfrm>
          <a:prstGeom prst="rect">
            <a:avLst/>
          </a:prstGeom>
          <a:noFill/>
        </p:spPr>
        <p:txBody>
          <a:bodyPr wrap="square" rtlCol="0">
            <a:spAutoFit/>
          </a:bodyPr>
          <a:lstStyle/>
          <a:p>
            <a:pPr>
              <a:lnSpc>
                <a:spcPct val="150000"/>
              </a:lnSpc>
            </a:pPr>
            <a:r>
              <a:rPr lang="en-US" altLang="zh-CN" sz="2400" b="1" dirty="0">
                <a:latin typeface="宋体" panose="02010600030101010101" pitchFamily="2" charset="-122"/>
                <a:ea typeface="宋体" panose="02010600030101010101" pitchFamily="2" charset="-122"/>
              </a:rPr>
              <a:t>a.</a:t>
            </a:r>
            <a:r>
              <a:rPr lang="zh-CN" altLang="en-US" sz="2400" b="1" dirty="0">
                <a:latin typeface="宋体" panose="02010600030101010101" pitchFamily="2" charset="-122"/>
                <a:ea typeface="宋体" panose="02010600030101010101" pitchFamily="2" charset="-122"/>
              </a:rPr>
              <a:t>项目类型：文化生活分享类</a:t>
            </a:r>
            <a:r>
              <a:rPr lang="en-US" altLang="zh-CN" sz="2400" b="1" dirty="0">
                <a:latin typeface="宋体" panose="02010600030101010101" pitchFamily="2" charset="-122"/>
                <a:ea typeface="宋体" panose="02010600030101010101" pitchFamily="2" charset="-122"/>
              </a:rPr>
              <a:t>APP</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Day</a:t>
            </a:r>
            <a:r>
              <a:rPr lang="zh-CN" altLang="en-US" sz="2400" b="1" dirty="0">
                <a:latin typeface="宋体" panose="02010600030101010101" pitchFamily="2" charset="-122"/>
                <a:ea typeface="宋体" panose="02010600030101010101" pitchFamily="2" charset="-122"/>
              </a:rPr>
              <a:t>”）</a:t>
            </a:r>
          </a:p>
          <a:p>
            <a:pPr>
              <a:lnSpc>
                <a:spcPct val="150000"/>
              </a:lnSpc>
            </a:pPr>
            <a:r>
              <a:rPr lang="en-US" altLang="zh-CN" sz="2400" b="1" dirty="0">
                <a:latin typeface="宋体" panose="02010600030101010101" pitchFamily="2" charset="-122"/>
                <a:ea typeface="宋体" panose="02010600030101010101" pitchFamily="2" charset="-122"/>
              </a:rPr>
              <a:t>b.</a:t>
            </a:r>
            <a:r>
              <a:rPr lang="zh-CN" altLang="en-US" sz="2400" b="1" dirty="0">
                <a:latin typeface="宋体" panose="02010600030101010101" pitchFamily="2" charset="-122"/>
                <a:ea typeface="宋体" panose="02010600030101010101" pitchFamily="2" charset="-122"/>
              </a:rPr>
              <a:t>任务提出者：杨枨</a:t>
            </a:r>
          </a:p>
          <a:p>
            <a:pPr>
              <a:lnSpc>
                <a:spcPct val="150000"/>
              </a:lnSpc>
            </a:pPr>
            <a:r>
              <a:rPr lang="en-US" altLang="zh-CN" sz="2400" b="1" dirty="0">
                <a:latin typeface="宋体" panose="02010600030101010101" pitchFamily="2" charset="-122"/>
                <a:ea typeface="宋体" panose="02010600030101010101" pitchFamily="2" charset="-122"/>
              </a:rPr>
              <a:t>c.</a:t>
            </a:r>
            <a:r>
              <a:rPr lang="zh-CN" altLang="en-US" sz="2400" b="1" dirty="0">
                <a:latin typeface="宋体" panose="02010600030101010101" pitchFamily="2" charset="-122"/>
                <a:ea typeface="宋体" panose="02010600030101010101" pitchFamily="2" charset="-122"/>
              </a:rPr>
              <a:t>项目开发者：陈玲曦，刘书宇，童峻涛</a:t>
            </a:r>
          </a:p>
          <a:p>
            <a:pPr>
              <a:lnSpc>
                <a:spcPct val="150000"/>
              </a:lnSpc>
            </a:pPr>
            <a:r>
              <a:rPr lang="en-US" altLang="zh-CN" sz="2400" b="1" dirty="0">
                <a:latin typeface="宋体" panose="02010600030101010101" pitchFamily="2" charset="-122"/>
                <a:ea typeface="宋体" panose="02010600030101010101" pitchFamily="2" charset="-122"/>
              </a:rPr>
              <a:t>d.</a:t>
            </a:r>
            <a:r>
              <a:rPr lang="zh-CN" altLang="en-US" sz="2400" b="1" dirty="0">
                <a:latin typeface="宋体" panose="02010600030101010101" pitchFamily="2" charset="-122"/>
                <a:ea typeface="宋体" panose="02010600030101010101" pitchFamily="2" charset="-122"/>
              </a:rPr>
              <a:t>用户：爱记录生活、喜欢文类创作的爱好者</a:t>
            </a:r>
          </a:p>
          <a:p>
            <a:pPr>
              <a:lnSpc>
                <a:spcPct val="150000"/>
              </a:lnSpc>
            </a:pPr>
            <a:r>
              <a:rPr lang="en-US" altLang="zh-CN" sz="2400" b="1" dirty="0">
                <a:latin typeface="宋体" panose="02010600030101010101" pitchFamily="2" charset="-122"/>
                <a:ea typeface="宋体" panose="02010600030101010101" pitchFamily="2" charset="-122"/>
              </a:rPr>
              <a:t>e.</a:t>
            </a:r>
            <a:r>
              <a:rPr lang="zh-CN" altLang="en-US" sz="2400" b="1" dirty="0">
                <a:latin typeface="宋体" panose="02010600030101010101" pitchFamily="2" charset="-122"/>
                <a:ea typeface="宋体" panose="02010600030101010101" pitchFamily="2" charset="-122"/>
              </a:rPr>
              <a:t>课程名称：</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软件工程</a:t>
            </a:r>
            <a:r>
              <a:rPr lang="en-US" altLang="zh-CN" sz="2400" b="1" dirty="0">
                <a:latin typeface="宋体" panose="02010600030101010101" pitchFamily="2" charset="-122"/>
                <a:ea typeface="宋体" panose="02010600030101010101" pitchFamily="2" charset="-122"/>
              </a:rPr>
              <a:t>》</a:t>
            </a:r>
          </a:p>
          <a:p>
            <a:pPr>
              <a:lnSpc>
                <a:spcPct val="150000"/>
              </a:lnSpc>
            </a:pPr>
            <a:r>
              <a:rPr lang="en-US" altLang="zh-CN" sz="2400" b="1" dirty="0">
                <a:latin typeface="宋体" panose="02010600030101010101" pitchFamily="2" charset="-122"/>
                <a:ea typeface="宋体" panose="02010600030101010101" pitchFamily="2" charset="-122"/>
              </a:rPr>
              <a:t>f.</a:t>
            </a:r>
            <a:r>
              <a:rPr lang="zh-CN" altLang="en-US" sz="2400" b="1" dirty="0">
                <a:latin typeface="宋体" panose="02010600030101010101" pitchFamily="2" charset="-122"/>
                <a:ea typeface="宋体" panose="02010600030101010101" pitchFamily="2" charset="-122"/>
              </a:rPr>
              <a:t>承办小组：</a:t>
            </a:r>
            <a:r>
              <a:rPr lang="en-US" altLang="zh-CN" sz="2400" b="1" dirty="0">
                <a:latin typeface="宋体" panose="02010600030101010101" pitchFamily="2" charset="-122"/>
                <a:ea typeface="宋体" panose="02010600030101010101" pitchFamily="2" charset="-122"/>
              </a:rPr>
              <a:t>G13</a:t>
            </a:r>
            <a:endParaRPr lang="zh-CN" altLang="en-US" sz="2400" b="1" dirty="0">
              <a:latin typeface="宋体" panose="02010600030101010101" pitchFamily="2" charset="-122"/>
              <a:ea typeface="宋体" panose="02010600030101010101" pitchFamily="2" charset="-122"/>
            </a:endParaRPr>
          </a:p>
        </p:txBody>
      </p:sp>
      <p:sp>
        <p:nvSpPr>
          <p:cNvPr id="6" name="TextBox 13">
            <a:extLst>
              <a:ext uri="{FF2B5EF4-FFF2-40B4-BE49-F238E27FC236}">
                <a16:creationId xmlns:a16="http://schemas.microsoft.com/office/drawing/2014/main" id="{0A83A1BE-1EC0-4AF7-AFA7-510588D34FD8}"/>
              </a:ext>
            </a:extLst>
          </p:cNvPr>
          <p:cNvSpPr txBox="1"/>
          <p:nvPr/>
        </p:nvSpPr>
        <p:spPr>
          <a:xfrm>
            <a:off x="490405" y="245105"/>
            <a:ext cx="5254179"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编 写 目 的 与 项 目 背 景</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30428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23" presetClass="entr" presetSubtype="528" fill="hold" nodeType="withEffect">
                                  <p:stCondLst>
                                    <p:cond delay="3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 calcmode="lin" valueType="num">
                                      <p:cBhvr>
                                        <p:cTn id="14" dur="500" fill="hold"/>
                                        <p:tgtEl>
                                          <p:spTgt spid="10"/>
                                        </p:tgtEl>
                                        <p:attrNameLst>
                                          <p:attrName>ppt_x</p:attrName>
                                        </p:attrNameLst>
                                      </p:cBhvr>
                                      <p:tavLst>
                                        <p:tav tm="0">
                                          <p:val>
                                            <p:fltVal val="0.5"/>
                                          </p:val>
                                        </p:tav>
                                        <p:tav tm="100000">
                                          <p:val>
                                            <p:strVal val="#ppt_x"/>
                                          </p:val>
                                        </p:tav>
                                      </p:tavLst>
                                    </p:anim>
                                    <p:anim calcmode="lin" valueType="num">
                                      <p:cBhvr>
                                        <p:cTn id="15" dur="500" fill="hold"/>
                                        <p:tgtEl>
                                          <p:spTgt spid="10"/>
                                        </p:tgtEl>
                                        <p:attrNameLst>
                                          <p:attrName>ppt_y</p:attrName>
                                        </p:attrNameLst>
                                      </p:cBhvr>
                                      <p:tavLst>
                                        <p:tav tm="0">
                                          <p:val>
                                            <p:fltVal val="0.5"/>
                                          </p:val>
                                        </p:tav>
                                        <p:tav tm="100000">
                                          <p:val>
                                            <p:strVal val="#ppt_y"/>
                                          </p:val>
                                        </p:tav>
                                      </p:tavLst>
                                    </p:anim>
                                  </p:childTnLst>
                                </p:cTn>
                              </p:par>
                              <p:par>
                                <p:cTn id="16" presetID="23" presetClass="entr" presetSubtype="16" fill="hold" grpId="0" nodeType="withEffect">
                                  <p:stCondLst>
                                    <p:cond delay="30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流程图: 过程 6"/>
          <p:cNvSpPr/>
          <p:nvPr/>
        </p:nvSpPr>
        <p:spPr>
          <a:xfrm>
            <a:off x="4223793" y="1268760"/>
            <a:ext cx="7967415" cy="432048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034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2034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2034" y="0"/>
                </a:moveTo>
                <a:lnTo>
                  <a:pt x="10000" y="0"/>
                </a:lnTo>
                <a:lnTo>
                  <a:pt x="10000" y="10000"/>
                </a:lnTo>
                <a:lnTo>
                  <a:pt x="0" y="10000"/>
                </a:lnTo>
                <a:lnTo>
                  <a:pt x="2034" y="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94" y="1556792"/>
            <a:ext cx="6984776" cy="3744416"/>
          </a:xfrm>
          <a:custGeom>
            <a:avLst/>
            <a:gdLst>
              <a:gd name="connsiteX0" fmla="*/ 0 w 6984776"/>
              <a:gd name="connsiteY0" fmla="*/ 0 h 3744416"/>
              <a:gd name="connsiteX1" fmla="*/ 6984776 w 6984776"/>
              <a:gd name="connsiteY1" fmla="*/ 0 h 3744416"/>
              <a:gd name="connsiteX2" fmla="*/ 6984776 w 6984776"/>
              <a:gd name="connsiteY2" fmla="*/ 3744416 h 3744416"/>
              <a:gd name="connsiteX3" fmla="*/ 0 w 6984776"/>
              <a:gd name="connsiteY3" fmla="*/ 3744416 h 3744416"/>
              <a:gd name="connsiteX4" fmla="*/ 0 w 6984776"/>
              <a:gd name="connsiteY4" fmla="*/ 0 h 3744416"/>
              <a:gd name="connsiteX0" fmla="*/ 0 w 6984776"/>
              <a:gd name="connsiteY0" fmla="*/ 0 h 3744416"/>
              <a:gd name="connsiteX1" fmla="*/ 6984776 w 6984776"/>
              <a:gd name="connsiteY1" fmla="*/ 0 h 3744416"/>
              <a:gd name="connsiteX2" fmla="*/ 5607389 w 6984776"/>
              <a:gd name="connsiteY2" fmla="*/ 3744416 h 3744416"/>
              <a:gd name="connsiteX3" fmla="*/ 0 w 6984776"/>
              <a:gd name="connsiteY3" fmla="*/ 3744416 h 3744416"/>
              <a:gd name="connsiteX4" fmla="*/ 0 w 6984776"/>
              <a:gd name="connsiteY4" fmla="*/ 0 h 3744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4776" h="3744416">
                <a:moveTo>
                  <a:pt x="0" y="0"/>
                </a:moveTo>
                <a:lnTo>
                  <a:pt x="6984776" y="0"/>
                </a:lnTo>
                <a:lnTo>
                  <a:pt x="5607389" y="3744416"/>
                </a:lnTo>
                <a:lnTo>
                  <a:pt x="0" y="3744416"/>
                </a:lnTo>
                <a:lnTo>
                  <a:pt x="0" y="0"/>
                </a:lnTo>
                <a:close/>
              </a:path>
            </a:pathLst>
          </a:custGeom>
          <a:gradFill flip="none" rotWithShape="1">
            <a:gsLst>
              <a:gs pos="48000">
                <a:srgbClr val="49C1AD">
                  <a:alpha val="80000"/>
                </a:srgbClr>
              </a:gs>
              <a:gs pos="0">
                <a:srgbClr val="00B0F0">
                  <a:alpha val="80000"/>
                </a:srgbClr>
              </a:gs>
              <a:gs pos="100000">
                <a:srgbClr val="A8CF38">
                  <a:alpha val="8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solidFill>
                <a:schemeClr val="bg1"/>
              </a:solidFill>
              <a:latin typeface="HelveticaNeueLT Pro 67 MdCn" pitchFamily="34" charset="0"/>
              <a:ea typeface="微软雅黑" pitchFamily="34" charset="-122"/>
            </a:endParaRPr>
          </a:p>
        </p:txBody>
      </p:sp>
      <p:sp>
        <p:nvSpPr>
          <p:cNvPr id="11" name="TextBox 10"/>
          <p:cNvSpPr txBox="1"/>
          <p:nvPr/>
        </p:nvSpPr>
        <p:spPr>
          <a:xfrm>
            <a:off x="274161" y="2098399"/>
            <a:ext cx="5525872" cy="923330"/>
          </a:xfrm>
          <a:prstGeom prst="rect">
            <a:avLst/>
          </a:prstGeom>
          <a:noFill/>
        </p:spPr>
        <p:txBody>
          <a:bodyPr wrap="none" rtlCol="0">
            <a:spAutoFit/>
          </a:bodyPr>
          <a:lstStyle/>
          <a:p>
            <a:r>
              <a:rPr lang="en-US" altLang="zh-CN" sz="5400" b="1" dirty="0">
                <a:solidFill>
                  <a:schemeClr val="bg1"/>
                </a:solidFill>
                <a:effectLst>
                  <a:outerShdw blurRad="101600" dist="76200" dir="8100000" algn="tr" rotWithShape="0">
                    <a:schemeClr val="tx1">
                      <a:alpha val="15000"/>
                    </a:schemeClr>
                  </a:outerShdw>
                </a:effectLst>
                <a:latin typeface="华文楷体" panose="02010600040101010101" pitchFamily="2" charset="-122"/>
                <a:ea typeface="华文楷体" panose="02010600040101010101" pitchFamily="2" charset="-122"/>
              </a:rPr>
              <a:t>G13</a:t>
            </a:r>
            <a:r>
              <a:rPr lang="zh-CN" altLang="en-US" sz="5400" b="1" dirty="0">
                <a:solidFill>
                  <a:schemeClr val="bg1"/>
                </a:solidFill>
                <a:effectLst>
                  <a:outerShdw blurRad="101600" dist="76200" dir="8100000" algn="tr" rotWithShape="0">
                    <a:schemeClr val="tx1">
                      <a:alpha val="15000"/>
                    </a:schemeClr>
                  </a:outerShdw>
                </a:effectLst>
                <a:latin typeface="华文楷体" panose="02010600040101010101" pitchFamily="2" charset="-122"/>
                <a:ea typeface="华文楷体" panose="02010600040101010101" pitchFamily="2" charset="-122"/>
              </a:rPr>
              <a:t>小组汇报完毕</a:t>
            </a:r>
            <a:endParaRPr lang="en-US" altLang="zh-CN" sz="5400" b="1" dirty="0">
              <a:solidFill>
                <a:schemeClr val="bg1"/>
              </a:solidFill>
              <a:effectLst>
                <a:outerShdw blurRad="101600" dist="76200" dir="8100000" algn="tr" rotWithShape="0">
                  <a:schemeClr val="tx1">
                    <a:alpha val="15000"/>
                  </a:schemeClr>
                </a:outerShdw>
              </a:effectLst>
              <a:latin typeface="华文楷体" panose="02010600040101010101" pitchFamily="2" charset="-122"/>
              <a:ea typeface="华文楷体" panose="02010600040101010101" pitchFamily="2" charset="-122"/>
            </a:endParaRPr>
          </a:p>
        </p:txBody>
      </p:sp>
      <p:sp>
        <p:nvSpPr>
          <p:cNvPr id="13" name="直角三角形 12"/>
          <p:cNvSpPr/>
          <p:nvPr/>
        </p:nvSpPr>
        <p:spPr>
          <a:xfrm>
            <a:off x="5737483" y="1270666"/>
            <a:ext cx="1248087" cy="288032"/>
          </a:xfrm>
          <a:custGeom>
            <a:avLst/>
            <a:gdLst>
              <a:gd name="connsiteX0" fmla="*/ 0 w 1177602"/>
              <a:gd name="connsiteY0" fmla="*/ 288032 h 288032"/>
              <a:gd name="connsiteX1" fmla="*/ 0 w 1177602"/>
              <a:gd name="connsiteY1" fmla="*/ 0 h 288032"/>
              <a:gd name="connsiteX2" fmla="*/ 1177602 w 1177602"/>
              <a:gd name="connsiteY2" fmla="*/ 288032 h 288032"/>
              <a:gd name="connsiteX3" fmla="*/ 0 w 1177602"/>
              <a:gd name="connsiteY3" fmla="*/ 288032 h 288032"/>
              <a:gd name="connsiteX0" fmla="*/ 0 w 1248087"/>
              <a:gd name="connsiteY0" fmla="*/ 289937 h 289937"/>
              <a:gd name="connsiteX1" fmla="*/ 70485 w 1248087"/>
              <a:gd name="connsiteY1" fmla="*/ 0 h 289937"/>
              <a:gd name="connsiteX2" fmla="*/ 1248087 w 1248087"/>
              <a:gd name="connsiteY2" fmla="*/ 288032 h 289937"/>
              <a:gd name="connsiteX3" fmla="*/ 0 w 1248087"/>
              <a:gd name="connsiteY3" fmla="*/ 289937 h 289937"/>
              <a:gd name="connsiteX0" fmla="*/ 0 w 1248087"/>
              <a:gd name="connsiteY0" fmla="*/ 288032 h 288032"/>
              <a:gd name="connsiteX1" fmla="*/ 104775 w 1248087"/>
              <a:gd name="connsiteY1" fmla="*/ 0 h 288032"/>
              <a:gd name="connsiteX2" fmla="*/ 1248087 w 1248087"/>
              <a:gd name="connsiteY2" fmla="*/ 286127 h 288032"/>
              <a:gd name="connsiteX3" fmla="*/ 0 w 1248087"/>
              <a:gd name="connsiteY3" fmla="*/ 288032 h 288032"/>
              <a:gd name="connsiteX0" fmla="*/ 0 w 1131882"/>
              <a:gd name="connsiteY0" fmla="*/ 288032 h 288032"/>
              <a:gd name="connsiteX1" fmla="*/ 104775 w 1131882"/>
              <a:gd name="connsiteY1" fmla="*/ 0 h 288032"/>
              <a:gd name="connsiteX2" fmla="*/ 1131882 w 1131882"/>
              <a:gd name="connsiteY2" fmla="*/ 228977 h 288032"/>
              <a:gd name="connsiteX3" fmla="*/ 0 w 1131882"/>
              <a:gd name="connsiteY3" fmla="*/ 288032 h 288032"/>
              <a:gd name="connsiteX0" fmla="*/ 0 w 1248087"/>
              <a:gd name="connsiteY0" fmla="*/ 288032 h 288032"/>
              <a:gd name="connsiteX1" fmla="*/ 104775 w 1248087"/>
              <a:gd name="connsiteY1" fmla="*/ 0 h 288032"/>
              <a:gd name="connsiteX2" fmla="*/ 1248087 w 1248087"/>
              <a:gd name="connsiteY2" fmla="*/ 288032 h 288032"/>
              <a:gd name="connsiteX3" fmla="*/ 0 w 1248087"/>
              <a:gd name="connsiteY3" fmla="*/ 288032 h 288032"/>
            </a:gdLst>
            <a:ahLst/>
            <a:cxnLst>
              <a:cxn ang="0">
                <a:pos x="connsiteX0" y="connsiteY0"/>
              </a:cxn>
              <a:cxn ang="0">
                <a:pos x="connsiteX1" y="connsiteY1"/>
              </a:cxn>
              <a:cxn ang="0">
                <a:pos x="connsiteX2" y="connsiteY2"/>
              </a:cxn>
              <a:cxn ang="0">
                <a:pos x="connsiteX3" y="connsiteY3"/>
              </a:cxn>
            </a:cxnLst>
            <a:rect l="l" t="t" r="r" b="b"/>
            <a:pathLst>
              <a:path w="1248087" h="288032">
                <a:moveTo>
                  <a:pt x="0" y="288032"/>
                </a:moveTo>
                <a:lnTo>
                  <a:pt x="104775" y="0"/>
                </a:lnTo>
                <a:lnTo>
                  <a:pt x="1248087" y="288032"/>
                </a:lnTo>
                <a:lnTo>
                  <a:pt x="0" y="28803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2"/>
          <p:cNvSpPr/>
          <p:nvPr/>
        </p:nvSpPr>
        <p:spPr>
          <a:xfrm>
            <a:off x="4223793" y="5301208"/>
            <a:ext cx="1383342" cy="288032"/>
          </a:xfrm>
          <a:custGeom>
            <a:avLst/>
            <a:gdLst>
              <a:gd name="connsiteX0" fmla="*/ 0 w 1177602"/>
              <a:gd name="connsiteY0" fmla="*/ 288032 h 288032"/>
              <a:gd name="connsiteX1" fmla="*/ 0 w 1177602"/>
              <a:gd name="connsiteY1" fmla="*/ 0 h 288032"/>
              <a:gd name="connsiteX2" fmla="*/ 1177602 w 1177602"/>
              <a:gd name="connsiteY2" fmla="*/ 288032 h 288032"/>
              <a:gd name="connsiteX3" fmla="*/ 0 w 1177602"/>
              <a:gd name="connsiteY3" fmla="*/ 288032 h 288032"/>
              <a:gd name="connsiteX0" fmla="*/ 0 w 1248087"/>
              <a:gd name="connsiteY0" fmla="*/ 289937 h 289937"/>
              <a:gd name="connsiteX1" fmla="*/ 70485 w 1248087"/>
              <a:gd name="connsiteY1" fmla="*/ 0 h 289937"/>
              <a:gd name="connsiteX2" fmla="*/ 1248087 w 1248087"/>
              <a:gd name="connsiteY2" fmla="*/ 288032 h 289937"/>
              <a:gd name="connsiteX3" fmla="*/ 0 w 1248087"/>
              <a:gd name="connsiteY3" fmla="*/ 289937 h 289937"/>
              <a:gd name="connsiteX0" fmla="*/ 0 w 1248087"/>
              <a:gd name="connsiteY0" fmla="*/ 288032 h 288032"/>
              <a:gd name="connsiteX1" fmla="*/ 104775 w 1248087"/>
              <a:gd name="connsiteY1" fmla="*/ 0 h 288032"/>
              <a:gd name="connsiteX2" fmla="*/ 1248087 w 1248087"/>
              <a:gd name="connsiteY2" fmla="*/ 286127 h 288032"/>
              <a:gd name="connsiteX3" fmla="*/ 0 w 1248087"/>
              <a:gd name="connsiteY3" fmla="*/ 288032 h 288032"/>
              <a:gd name="connsiteX0" fmla="*/ 0 w 1131882"/>
              <a:gd name="connsiteY0" fmla="*/ 288032 h 288032"/>
              <a:gd name="connsiteX1" fmla="*/ 104775 w 1131882"/>
              <a:gd name="connsiteY1" fmla="*/ 0 h 288032"/>
              <a:gd name="connsiteX2" fmla="*/ 1131882 w 1131882"/>
              <a:gd name="connsiteY2" fmla="*/ 228977 h 288032"/>
              <a:gd name="connsiteX3" fmla="*/ 0 w 1131882"/>
              <a:gd name="connsiteY3" fmla="*/ 288032 h 288032"/>
              <a:gd name="connsiteX0" fmla="*/ 0 w 1248087"/>
              <a:gd name="connsiteY0" fmla="*/ 288032 h 288032"/>
              <a:gd name="connsiteX1" fmla="*/ 104775 w 1248087"/>
              <a:gd name="connsiteY1" fmla="*/ 0 h 288032"/>
              <a:gd name="connsiteX2" fmla="*/ 1248087 w 1248087"/>
              <a:gd name="connsiteY2" fmla="*/ 288032 h 288032"/>
              <a:gd name="connsiteX3" fmla="*/ 0 w 1248087"/>
              <a:gd name="connsiteY3" fmla="*/ 288032 h 288032"/>
              <a:gd name="connsiteX0" fmla="*/ 0 w 1383342"/>
              <a:gd name="connsiteY0" fmla="*/ 288032 h 288032"/>
              <a:gd name="connsiteX1" fmla="*/ 104775 w 1383342"/>
              <a:gd name="connsiteY1" fmla="*/ 0 h 288032"/>
              <a:gd name="connsiteX2" fmla="*/ 1383342 w 1383342"/>
              <a:gd name="connsiteY2" fmla="*/ 377 h 288032"/>
              <a:gd name="connsiteX3" fmla="*/ 0 w 1383342"/>
              <a:gd name="connsiteY3" fmla="*/ 288032 h 288032"/>
            </a:gdLst>
            <a:ahLst/>
            <a:cxnLst>
              <a:cxn ang="0">
                <a:pos x="connsiteX0" y="connsiteY0"/>
              </a:cxn>
              <a:cxn ang="0">
                <a:pos x="connsiteX1" y="connsiteY1"/>
              </a:cxn>
              <a:cxn ang="0">
                <a:pos x="connsiteX2" y="connsiteY2"/>
              </a:cxn>
              <a:cxn ang="0">
                <a:pos x="connsiteX3" y="connsiteY3"/>
              </a:cxn>
            </a:cxnLst>
            <a:rect l="l" t="t" r="r" b="b"/>
            <a:pathLst>
              <a:path w="1383342" h="288032">
                <a:moveTo>
                  <a:pt x="0" y="288032"/>
                </a:moveTo>
                <a:lnTo>
                  <a:pt x="104775" y="0"/>
                </a:lnTo>
                <a:lnTo>
                  <a:pt x="1383342" y="377"/>
                </a:lnTo>
                <a:lnTo>
                  <a:pt x="0" y="288032"/>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1553357" y="3238138"/>
            <a:ext cx="2967479" cy="923330"/>
          </a:xfrm>
          <a:prstGeom prst="rect">
            <a:avLst/>
          </a:prstGeom>
          <a:noFill/>
        </p:spPr>
        <p:txBody>
          <a:bodyPr wrap="none" rtlCol="0">
            <a:spAutoFit/>
          </a:bodyPr>
          <a:lstStyle/>
          <a:p>
            <a:r>
              <a:rPr lang="zh-CN" altLang="en-US" sz="5400" b="1" dirty="0">
                <a:solidFill>
                  <a:schemeClr val="bg1"/>
                </a:solidFill>
                <a:latin typeface="楷体" panose="02010609060101010101" pitchFamily="49" charset="-122"/>
                <a:ea typeface="楷体" panose="02010609060101010101" pitchFamily="49" charset="-122"/>
              </a:rPr>
              <a:t>谢谢观看</a:t>
            </a:r>
          </a:p>
        </p:txBody>
      </p:sp>
      <p:sp>
        <p:nvSpPr>
          <p:cNvPr id="8" name="平行四边形 7"/>
          <p:cNvSpPr/>
          <p:nvPr/>
        </p:nvSpPr>
        <p:spPr>
          <a:xfrm>
            <a:off x="7859480" y="620689"/>
            <a:ext cx="950543" cy="296875"/>
          </a:xfrm>
          <a:prstGeom prst="parallelogram">
            <a:avLst>
              <a:gd name="adj" fmla="val 37346"/>
            </a:avLst>
          </a:prstGeom>
          <a:solidFill>
            <a:srgbClr val="A8CF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itchFamily="34" charset="-122"/>
                <a:ea typeface="微软雅黑" pitchFamily="34" charset="-122"/>
              </a:rPr>
              <a:t>开拓</a:t>
            </a:r>
          </a:p>
        </p:txBody>
      </p:sp>
      <p:sp>
        <p:nvSpPr>
          <p:cNvPr id="10" name="平行四边形 9"/>
          <p:cNvSpPr/>
          <p:nvPr/>
        </p:nvSpPr>
        <p:spPr>
          <a:xfrm>
            <a:off x="8810023" y="620689"/>
            <a:ext cx="950543" cy="296875"/>
          </a:xfrm>
          <a:prstGeom prst="parallelogram">
            <a:avLst>
              <a:gd name="adj" fmla="val 37346"/>
            </a:avLst>
          </a:prstGeom>
          <a:solidFill>
            <a:srgbClr val="49C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itchFamily="34" charset="-122"/>
                <a:ea typeface="微软雅黑" pitchFamily="34" charset="-122"/>
              </a:rPr>
              <a:t>创新</a:t>
            </a:r>
          </a:p>
        </p:txBody>
      </p:sp>
      <p:sp>
        <p:nvSpPr>
          <p:cNvPr id="12" name="平行四边形 11"/>
          <p:cNvSpPr/>
          <p:nvPr/>
        </p:nvSpPr>
        <p:spPr>
          <a:xfrm>
            <a:off x="9760566" y="620689"/>
            <a:ext cx="950543" cy="296875"/>
          </a:xfrm>
          <a:prstGeom prst="parallelogram">
            <a:avLst>
              <a:gd name="adj" fmla="val 3734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itchFamily="34" charset="-122"/>
                <a:ea typeface="微软雅黑" pitchFamily="34" charset="-122"/>
              </a:rPr>
              <a:t>共赢</a:t>
            </a:r>
          </a:p>
        </p:txBody>
      </p:sp>
      <p:sp>
        <p:nvSpPr>
          <p:cNvPr id="14" name="平行四边形 13"/>
          <p:cNvSpPr/>
          <p:nvPr/>
        </p:nvSpPr>
        <p:spPr>
          <a:xfrm>
            <a:off x="10704513" y="620689"/>
            <a:ext cx="950543" cy="296875"/>
          </a:xfrm>
          <a:prstGeom prst="parallelogram">
            <a:avLst>
              <a:gd name="adj" fmla="val 3734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itchFamily="34" charset="-122"/>
                <a:ea typeface="微软雅黑" pitchFamily="34" charset="-122"/>
              </a:rPr>
              <a:t>引领</a:t>
            </a:r>
          </a:p>
        </p:txBody>
      </p:sp>
    </p:spTree>
    <p:extLst>
      <p:ext uri="{BB962C8B-B14F-4D97-AF65-F5344CB8AC3E}">
        <p14:creationId xmlns:p14="http://schemas.microsoft.com/office/powerpoint/2010/main" val="258789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right)">
                                      <p:cBhvr>
                                        <p:cTn id="11" dur="500"/>
                                        <p:tgtEl>
                                          <p:spTgt spid="13"/>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right)">
                                      <p:cBhvr>
                                        <p:cTn id="14" dur="500"/>
                                        <p:tgtEl>
                                          <p:spTgt spid="19"/>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1500"/>
                            </p:stCondLst>
                            <p:childTnLst>
                              <p:par>
                                <p:cTn id="20" presetID="23" presetClass="entr" presetSubtype="52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300" fill="hold"/>
                                        <p:tgtEl>
                                          <p:spTgt spid="11"/>
                                        </p:tgtEl>
                                        <p:attrNameLst>
                                          <p:attrName>ppt_w</p:attrName>
                                        </p:attrNameLst>
                                      </p:cBhvr>
                                      <p:tavLst>
                                        <p:tav tm="0">
                                          <p:val>
                                            <p:fltVal val="0"/>
                                          </p:val>
                                        </p:tav>
                                        <p:tav tm="100000">
                                          <p:val>
                                            <p:strVal val="#ppt_w"/>
                                          </p:val>
                                        </p:tav>
                                      </p:tavLst>
                                    </p:anim>
                                    <p:anim calcmode="lin" valueType="num">
                                      <p:cBhvr>
                                        <p:cTn id="23" dur="300" fill="hold"/>
                                        <p:tgtEl>
                                          <p:spTgt spid="11"/>
                                        </p:tgtEl>
                                        <p:attrNameLst>
                                          <p:attrName>ppt_h</p:attrName>
                                        </p:attrNameLst>
                                      </p:cBhvr>
                                      <p:tavLst>
                                        <p:tav tm="0">
                                          <p:val>
                                            <p:fltVal val="0"/>
                                          </p:val>
                                        </p:tav>
                                        <p:tav tm="100000">
                                          <p:val>
                                            <p:strVal val="#ppt_h"/>
                                          </p:val>
                                        </p:tav>
                                      </p:tavLst>
                                    </p:anim>
                                    <p:anim calcmode="lin" valueType="num">
                                      <p:cBhvr>
                                        <p:cTn id="24" dur="300" fill="hold"/>
                                        <p:tgtEl>
                                          <p:spTgt spid="11"/>
                                        </p:tgtEl>
                                        <p:attrNameLst>
                                          <p:attrName>ppt_x</p:attrName>
                                        </p:attrNameLst>
                                      </p:cBhvr>
                                      <p:tavLst>
                                        <p:tav tm="0">
                                          <p:val>
                                            <p:fltVal val="0.5"/>
                                          </p:val>
                                        </p:tav>
                                        <p:tav tm="100000">
                                          <p:val>
                                            <p:strVal val="#ppt_x"/>
                                          </p:val>
                                        </p:tav>
                                      </p:tavLst>
                                    </p:anim>
                                    <p:anim calcmode="lin" valueType="num">
                                      <p:cBhvr>
                                        <p:cTn id="25" dur="300" fill="hold"/>
                                        <p:tgtEl>
                                          <p:spTgt spid="11"/>
                                        </p:tgtEl>
                                        <p:attrNameLst>
                                          <p:attrName>ppt_y</p:attrName>
                                        </p:attrNameLst>
                                      </p:cBhvr>
                                      <p:tavLst>
                                        <p:tav tm="0">
                                          <p:val>
                                            <p:fltVal val="0.5"/>
                                          </p:val>
                                        </p:tav>
                                        <p:tav tm="100000">
                                          <p:val>
                                            <p:strVal val="#ppt_y"/>
                                          </p:val>
                                        </p:tav>
                                      </p:tavLst>
                                    </p:anim>
                                  </p:childTnLst>
                                </p:cTn>
                              </p:par>
                            </p:childTnLst>
                          </p:cTn>
                        </p:par>
                        <p:par>
                          <p:cTn id="26" fill="hold">
                            <p:stCondLst>
                              <p:cond delay="1800"/>
                            </p:stCondLst>
                            <p:childTnLst>
                              <p:par>
                                <p:cTn id="27" presetID="2" presetClass="entr" presetSubtype="2" accel="100000" fill="hold" grpId="0" nodeType="afterEffect">
                                  <p:stCondLst>
                                    <p:cond delay="0"/>
                                  </p:stCondLst>
                                  <p:iterate type="lt">
                                    <p:tmPct val="10000"/>
                                  </p:iterate>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1+#ppt_w/2"/>
                                          </p:val>
                                        </p:tav>
                                        <p:tav tm="100000">
                                          <p:val>
                                            <p:strVal val="#ppt_x"/>
                                          </p:val>
                                        </p:tav>
                                      </p:tavLst>
                                    </p:anim>
                                    <p:anim calcmode="lin" valueType="num">
                                      <p:cBhvr additive="base">
                                        <p:cTn id="30" dur="500" fill="hold"/>
                                        <p:tgtEl>
                                          <p:spTgt spid="20"/>
                                        </p:tgtEl>
                                        <p:attrNameLst>
                                          <p:attrName>ppt_y</p:attrName>
                                        </p:attrNameLst>
                                      </p:cBhvr>
                                      <p:tavLst>
                                        <p:tav tm="0">
                                          <p:val>
                                            <p:strVal val="#ppt_y"/>
                                          </p:val>
                                        </p:tav>
                                        <p:tav tm="100000">
                                          <p:val>
                                            <p:strVal val="#ppt_y"/>
                                          </p:val>
                                        </p:tav>
                                      </p:tavLst>
                                    </p:anim>
                                  </p:childTnLst>
                                </p:cTn>
                              </p:par>
                            </p:childTnLst>
                          </p:cTn>
                        </p:par>
                        <p:par>
                          <p:cTn id="31" fill="hold">
                            <p:stCondLst>
                              <p:cond delay="2450"/>
                            </p:stCondLst>
                            <p:childTnLst>
                              <p:par>
                                <p:cTn id="32" presetID="2" presetClass="entr" presetSubtype="2" accel="10000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1+#ppt_w/2"/>
                                          </p:val>
                                        </p:tav>
                                        <p:tav tm="100000">
                                          <p:val>
                                            <p:strVal val="#ppt_x"/>
                                          </p:val>
                                        </p:tav>
                                      </p:tavLst>
                                    </p:anim>
                                    <p:anim calcmode="lin" valueType="num">
                                      <p:cBhvr additive="base">
                                        <p:cTn id="35" dur="500" fill="hold"/>
                                        <p:tgtEl>
                                          <p:spTgt spid="8"/>
                                        </p:tgtEl>
                                        <p:attrNameLst>
                                          <p:attrName>ppt_y</p:attrName>
                                        </p:attrNameLst>
                                      </p:cBhvr>
                                      <p:tavLst>
                                        <p:tav tm="0">
                                          <p:val>
                                            <p:strVal val="#ppt_y"/>
                                          </p:val>
                                        </p:tav>
                                        <p:tav tm="100000">
                                          <p:val>
                                            <p:strVal val="#ppt_y"/>
                                          </p:val>
                                        </p:tav>
                                      </p:tavLst>
                                    </p:anim>
                                  </p:childTnLst>
                                </p:cTn>
                              </p:par>
                              <p:par>
                                <p:cTn id="36" presetID="2" presetClass="entr" presetSubtype="2" accel="100000" fill="hold" grpId="0"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1+#ppt_w/2"/>
                                          </p:val>
                                        </p:tav>
                                        <p:tav tm="100000">
                                          <p:val>
                                            <p:strVal val="#ppt_x"/>
                                          </p:val>
                                        </p:tav>
                                      </p:tavLst>
                                    </p:anim>
                                    <p:anim calcmode="lin" valueType="num">
                                      <p:cBhvr additive="base">
                                        <p:cTn id="39" dur="500" fill="hold"/>
                                        <p:tgtEl>
                                          <p:spTgt spid="10"/>
                                        </p:tgtEl>
                                        <p:attrNameLst>
                                          <p:attrName>ppt_y</p:attrName>
                                        </p:attrNameLst>
                                      </p:cBhvr>
                                      <p:tavLst>
                                        <p:tav tm="0">
                                          <p:val>
                                            <p:strVal val="#ppt_y"/>
                                          </p:val>
                                        </p:tav>
                                        <p:tav tm="100000">
                                          <p:val>
                                            <p:strVal val="#ppt_y"/>
                                          </p:val>
                                        </p:tav>
                                      </p:tavLst>
                                    </p:anim>
                                  </p:childTnLst>
                                </p:cTn>
                              </p:par>
                              <p:par>
                                <p:cTn id="40" presetID="2" presetClass="entr" presetSubtype="2" accel="100000" fill="hold" grpId="0" nodeType="withEffect">
                                  <p:stCondLst>
                                    <p:cond delay="40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1+#ppt_w/2"/>
                                          </p:val>
                                        </p:tav>
                                        <p:tav tm="100000">
                                          <p:val>
                                            <p:strVal val="#ppt_x"/>
                                          </p:val>
                                        </p:tav>
                                      </p:tavLst>
                                    </p:anim>
                                    <p:anim calcmode="lin" valueType="num">
                                      <p:cBhvr additive="base">
                                        <p:cTn id="43" dur="500" fill="hold"/>
                                        <p:tgtEl>
                                          <p:spTgt spid="12"/>
                                        </p:tgtEl>
                                        <p:attrNameLst>
                                          <p:attrName>ppt_y</p:attrName>
                                        </p:attrNameLst>
                                      </p:cBhvr>
                                      <p:tavLst>
                                        <p:tav tm="0">
                                          <p:val>
                                            <p:strVal val="#ppt_y"/>
                                          </p:val>
                                        </p:tav>
                                        <p:tav tm="100000">
                                          <p:val>
                                            <p:strVal val="#ppt_y"/>
                                          </p:val>
                                        </p:tav>
                                      </p:tavLst>
                                    </p:anim>
                                  </p:childTnLst>
                                </p:cTn>
                              </p:par>
                              <p:par>
                                <p:cTn id="44" presetID="2" presetClass="entr" presetSubtype="2" accel="100000" fill="hold" grpId="0" nodeType="withEffect">
                                  <p:stCondLst>
                                    <p:cond delay="60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fill="hold"/>
                                        <p:tgtEl>
                                          <p:spTgt spid="14"/>
                                        </p:tgtEl>
                                        <p:attrNameLst>
                                          <p:attrName>ppt_x</p:attrName>
                                        </p:attrNameLst>
                                      </p:cBhvr>
                                      <p:tavLst>
                                        <p:tav tm="0">
                                          <p:val>
                                            <p:strVal val="1+#ppt_w/2"/>
                                          </p:val>
                                        </p:tav>
                                        <p:tav tm="100000">
                                          <p:val>
                                            <p:strVal val="#ppt_x"/>
                                          </p:val>
                                        </p:tav>
                                      </p:tavLst>
                                    </p:anim>
                                    <p:anim calcmode="lin" valueType="num">
                                      <p:cBhvr additive="base">
                                        <p:cTn id="47"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p:bldP spid="13" grpId="0" animBg="1"/>
      <p:bldP spid="19" grpId="0" animBg="1"/>
      <p:bldP spid="20" grpId="0"/>
      <p:bldP spid="8" grpId="0" animBg="1"/>
      <p:bldP spid="10" grpId="0" animBg="1"/>
      <p:bldP spid="12"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平行四边形 17"/>
          <p:cNvSpPr/>
          <p:nvPr/>
        </p:nvSpPr>
        <p:spPr>
          <a:xfrm>
            <a:off x="6837921" y="1943663"/>
            <a:ext cx="4346312" cy="3531002"/>
          </a:xfrm>
          <a:prstGeom prst="parallelogram">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solidFill>
                <a:schemeClr val="bg1"/>
              </a:solidFill>
              <a:latin typeface="HelveticaNeueLT Pro 67 MdCn" pitchFamily="34" charset="0"/>
              <a:ea typeface="微软雅黑" pitchFamily="34" charset="-122"/>
            </a:endParaRPr>
          </a:p>
        </p:txBody>
      </p:sp>
      <p:sp>
        <p:nvSpPr>
          <p:cNvPr id="14" name="TextBox 13"/>
          <p:cNvSpPr txBox="1"/>
          <p:nvPr/>
        </p:nvSpPr>
        <p:spPr>
          <a:xfrm>
            <a:off x="1825004" y="2609636"/>
            <a:ext cx="3902030" cy="1015663"/>
          </a:xfrm>
          <a:prstGeom prst="rect">
            <a:avLst/>
          </a:prstGeom>
          <a:noFill/>
        </p:spPr>
        <p:txBody>
          <a:bodyPr wrap="none" rtlCol="0">
            <a:spAutoFit/>
          </a:bodyPr>
          <a:lstStyle/>
          <a:p>
            <a:r>
              <a:rPr lang="zh-CN" altLang="en-US" sz="6000" dirty="0">
                <a:solidFill>
                  <a:srgbClr val="00B0F0"/>
                </a:solidFill>
                <a:latin typeface="HelveticaNeueLT Pro 67 MdCn" pitchFamily="34" charset="0"/>
                <a:ea typeface="微软雅黑" pitchFamily="34" charset="-122"/>
              </a:rPr>
              <a:t>项 目 概 述</a:t>
            </a:r>
          </a:p>
        </p:txBody>
      </p:sp>
      <p:sp>
        <p:nvSpPr>
          <p:cNvPr id="15" name="矩形 14"/>
          <p:cNvSpPr/>
          <p:nvPr/>
        </p:nvSpPr>
        <p:spPr>
          <a:xfrm>
            <a:off x="1504824" y="3740532"/>
            <a:ext cx="4542391" cy="336540"/>
          </a:xfrm>
          <a:prstGeom prst="rect">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微软雅黑" pitchFamily="34" charset="-122"/>
              <a:ea typeface="微软雅黑" pitchFamily="34" charset="-122"/>
            </a:endParaRPr>
          </a:p>
        </p:txBody>
      </p:sp>
      <p:sp>
        <p:nvSpPr>
          <p:cNvPr id="16" name="平行四边形 15"/>
          <p:cNvSpPr/>
          <p:nvPr/>
        </p:nvSpPr>
        <p:spPr>
          <a:xfrm>
            <a:off x="6528048" y="1663499"/>
            <a:ext cx="4346312" cy="3531002"/>
          </a:xfrm>
          <a:prstGeom prst="parallelogram">
            <a:avLst/>
          </a:prstGeom>
          <a:gradFill flip="none" rotWithShape="1">
            <a:gsLst>
              <a:gs pos="48000">
                <a:srgbClr val="49C1AD">
                  <a:alpha val="60000"/>
                </a:srgbClr>
              </a:gs>
              <a:gs pos="0">
                <a:srgbClr val="00B0F0">
                  <a:alpha val="60000"/>
                </a:srgbClr>
              </a:gs>
              <a:gs pos="100000">
                <a:srgbClr val="A8CF38">
                  <a:alpha val="6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bg1"/>
                </a:solidFill>
                <a:latin typeface="楷体" panose="02010609060101010101" pitchFamily="49" charset="-122"/>
                <a:ea typeface="楷体" panose="02010609060101010101" pitchFamily="49" charset="-122"/>
              </a:rPr>
              <a:t>PART </a:t>
            </a:r>
            <a:r>
              <a:rPr lang="en-US" altLang="zh-CN" sz="15000" dirty="0">
                <a:solidFill>
                  <a:schemeClr val="bg1"/>
                </a:solidFill>
                <a:latin typeface="楷体" panose="02010609060101010101" pitchFamily="49" charset="-122"/>
                <a:ea typeface="楷体" panose="02010609060101010101" pitchFamily="49" charset="-122"/>
              </a:rPr>
              <a:t>2</a:t>
            </a:r>
            <a:endParaRPr lang="zh-CN" altLang="en-US" sz="15000" dirty="0">
              <a:solidFill>
                <a:schemeClr val="bg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6891402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afterEffect" p14:presetBounceEnd="2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20000">
                                          <p:cBhvr additive="base">
                                            <p:cTn id="7" dur="500" fill="hold"/>
                                            <p:tgtEl>
                                              <p:spTgt spid="16"/>
                                            </p:tgtEl>
                                            <p:attrNameLst>
                                              <p:attrName>ppt_x</p:attrName>
                                            </p:attrNameLst>
                                          </p:cBhvr>
                                          <p:tavLst>
                                            <p:tav tm="0">
                                              <p:val>
                                                <p:strVal val="#ppt_x"/>
                                              </p:val>
                                            </p:tav>
                                            <p:tav tm="100000">
                                              <p:val>
                                                <p:strVal val="#ppt_x"/>
                                              </p:val>
                                            </p:tav>
                                          </p:tavLst>
                                        </p:anim>
                                        <p:anim calcmode="lin" valueType="num" p14:bounceEnd="20000">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1" accel="100000" fill="hold" grpId="0" nodeType="withEffect" p14:presetBounceEnd="20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20000">
                                          <p:cBhvr additive="base">
                                            <p:cTn id="11" dur="500" fill="hold"/>
                                            <p:tgtEl>
                                              <p:spTgt spid="18"/>
                                            </p:tgtEl>
                                            <p:attrNameLst>
                                              <p:attrName>ppt_x</p:attrName>
                                            </p:attrNameLst>
                                          </p:cBhvr>
                                          <p:tavLst>
                                            <p:tav tm="0">
                                              <p:val>
                                                <p:strVal val="#ppt_x"/>
                                              </p:val>
                                            </p:tav>
                                            <p:tav tm="100000">
                                              <p:val>
                                                <p:strVal val="#ppt_x"/>
                                              </p:val>
                                            </p:tav>
                                          </p:tavLst>
                                        </p:anim>
                                        <p:anim calcmode="lin" valueType="num" p14:bounceEnd="20000">
                                          <p:cBhvr additive="base">
                                            <p:cTn id="12" dur="5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8" accel="10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anim calcmode="lin" valueType="num">
                                          <p:cBhvr>
                                            <p:cTn id="21" dur="500" fill="hold"/>
                                            <p:tgtEl>
                                              <p:spTgt spid="14"/>
                                            </p:tgtEl>
                                            <p:attrNameLst>
                                              <p:attrName>ppt_x</p:attrName>
                                            </p:attrNameLst>
                                          </p:cBhvr>
                                          <p:tavLst>
                                            <p:tav tm="0">
                                              <p:val>
                                                <p:strVal val="#ppt_x"/>
                                              </p:val>
                                            </p:tav>
                                            <p:tav tm="100000">
                                              <p:val>
                                                <p:strVal val="#ppt_x"/>
                                              </p:val>
                                            </p:tav>
                                          </p:tavLst>
                                        </p:anim>
                                        <p:anim calcmode="lin" valueType="num">
                                          <p:cBhvr>
                                            <p:cTn id="22"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p:bldP spid="15"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1" ac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8" accel="10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anim calcmode="lin" valueType="num">
                                          <p:cBhvr>
                                            <p:cTn id="21" dur="500" fill="hold"/>
                                            <p:tgtEl>
                                              <p:spTgt spid="14"/>
                                            </p:tgtEl>
                                            <p:attrNameLst>
                                              <p:attrName>ppt_x</p:attrName>
                                            </p:attrNameLst>
                                          </p:cBhvr>
                                          <p:tavLst>
                                            <p:tav tm="0">
                                              <p:val>
                                                <p:strVal val="#ppt_x"/>
                                              </p:val>
                                            </p:tav>
                                            <p:tav tm="100000">
                                              <p:val>
                                                <p:strVal val="#ppt_x"/>
                                              </p:val>
                                            </p:tav>
                                          </p:tavLst>
                                        </p:anim>
                                        <p:anim calcmode="lin" valueType="num">
                                          <p:cBhvr>
                                            <p:cTn id="22"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p:bldP spid="15" grpId="0" animBg="1"/>
          <p:bldP spid="16"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3275442" y="829880"/>
            <a:ext cx="5641115"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itchFamily="34" charset="-122"/>
                <a:ea typeface="微软雅黑" pitchFamily="34" charset="-122"/>
              </a:rPr>
              <a:t>项 目 目 标</a:t>
            </a:r>
          </a:p>
        </p:txBody>
      </p:sp>
      <p:sp>
        <p:nvSpPr>
          <p:cNvPr id="22" name="TextBox 21"/>
          <p:cNvSpPr txBox="1"/>
          <p:nvPr/>
        </p:nvSpPr>
        <p:spPr>
          <a:xfrm>
            <a:off x="5845944" y="2949839"/>
            <a:ext cx="5692911" cy="1667764"/>
          </a:xfrm>
          <a:prstGeom prst="rect">
            <a:avLst/>
          </a:prstGeom>
          <a:noFill/>
        </p:spPr>
        <p:txBody>
          <a:bodyPr wrap="square" rtlCol="0">
            <a:spAutoFit/>
          </a:bodyPr>
          <a:lstStyle/>
          <a:p>
            <a:pPr algn="just">
              <a:lnSpc>
                <a:spcPct val="150000"/>
              </a:lnSpc>
            </a:pP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    项目的初衷是服务于大众，以年轻人为主，具有记录信息以及文学文化生活分享的服务类</a:t>
            </a:r>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APP</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a:t>
            </a:r>
          </a:p>
        </p:txBody>
      </p:sp>
      <p:sp>
        <p:nvSpPr>
          <p:cNvPr id="13" name="TextBox 13">
            <a:extLst>
              <a:ext uri="{FF2B5EF4-FFF2-40B4-BE49-F238E27FC236}">
                <a16:creationId xmlns:a16="http://schemas.microsoft.com/office/drawing/2014/main" id="{F5655F35-54F0-48EB-B8F7-A84160D5E811}"/>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项 目 概 述</a:t>
            </a:r>
            <a:endParaRPr lang="zh-CN" altLang="en-US" sz="3200" dirty="0">
              <a:solidFill>
                <a:srgbClr val="00B0F0"/>
              </a:solidFill>
              <a:latin typeface="微软雅黑" panose="020B0503020204020204" pitchFamily="34" charset="-122"/>
              <a:ea typeface="微软雅黑" panose="020B0503020204020204" pitchFamily="34" charset="-122"/>
            </a:endParaRPr>
          </a:p>
        </p:txBody>
      </p:sp>
      <p:pic>
        <p:nvPicPr>
          <p:cNvPr id="6" name="Picture 2" descr="D:\desktop\28ae5ec.jpg">
            <a:extLst>
              <a:ext uri="{FF2B5EF4-FFF2-40B4-BE49-F238E27FC236}">
                <a16:creationId xmlns:a16="http://schemas.microsoft.com/office/drawing/2014/main" id="{902AB18A-554B-4D12-96B8-02C3B99D5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405" y="2534681"/>
            <a:ext cx="4460857" cy="2498080"/>
          </a:xfrm>
          <a:prstGeom prst="rect">
            <a:avLst/>
          </a:prstGeom>
          <a:ln>
            <a:noFill/>
          </a:ln>
          <a:effectLst/>
        </p:spPr>
      </p:pic>
    </p:spTree>
    <p:extLst>
      <p:ext uri="{BB962C8B-B14F-4D97-AF65-F5344CB8AC3E}">
        <p14:creationId xmlns:p14="http://schemas.microsoft.com/office/powerpoint/2010/main" val="8198888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ppt_w</p:attrName>
                                        </p:attrNameLst>
                                      </p:cBhvr>
                                      <p:tavLst>
                                        <p:tav tm="0">
                                          <p:val>
                                            <p:fltVal val="0"/>
                                          </p:val>
                                        </p:tav>
                                        <p:tav tm="100000">
                                          <p:val>
                                            <p:strVal val="#ppt_w"/>
                                          </p:val>
                                        </p:tav>
                                      </p:tavLst>
                                    </p:anim>
                                    <p:anim calcmode="lin" valueType="num">
                                      <p:cBhvr>
                                        <p:cTn id="14" dur="500" fill="hold"/>
                                        <p:tgtEl>
                                          <p:spTgt spid="19"/>
                                        </p:tgtEl>
                                        <p:attrNameLst>
                                          <p:attrName>ppt_h</p:attrName>
                                        </p:attrNameLst>
                                      </p:cBhvr>
                                      <p:tavLst>
                                        <p:tav tm="0">
                                          <p:val>
                                            <p:fltVal val="0"/>
                                          </p:val>
                                        </p:tav>
                                        <p:tav tm="100000">
                                          <p:val>
                                            <p:strVal val="#ppt_h"/>
                                          </p:val>
                                        </p:tav>
                                      </p:tavLst>
                                    </p:anim>
                                    <p:animEffect transition="in" filter="fade">
                                      <p:cBhvr>
                                        <p:cTn id="15" dur="500"/>
                                        <p:tgtEl>
                                          <p:spTgt spid="19"/>
                                        </p:tgtEl>
                                      </p:cBhvr>
                                    </p:animEffect>
                                  </p:childTnLst>
                                </p:cTn>
                              </p:par>
                              <p:par>
                                <p:cTn id="16" presetID="2" presetClass="entr" presetSubtype="2" accel="100000" fill="hold" grpId="0" nodeType="withEffect">
                                  <p:stCondLst>
                                    <p:cond delay="200"/>
                                  </p:stCondLst>
                                  <p:childTnLst>
                                    <p:set>
                                      <p:cBhvr>
                                        <p:cTn id="17" dur="1" fill="hold">
                                          <p:stCondLst>
                                            <p:cond delay="0"/>
                                          </p:stCondLst>
                                        </p:cTn>
                                        <p:tgtEl>
                                          <p:spTgt spid="22"/>
                                        </p:tgtEl>
                                        <p:attrNameLst>
                                          <p:attrName>style.visibility</p:attrName>
                                        </p:attrNameLst>
                                      </p:cBhvr>
                                      <p:to>
                                        <p:strVal val="visible"/>
                                      </p:to>
                                    </p:set>
                                    <p:anim calcmode="lin" valueType="num">
                                      <p:cBhvr additive="base">
                                        <p:cTn id="18" dur="500" fill="hold"/>
                                        <p:tgtEl>
                                          <p:spTgt spid="22"/>
                                        </p:tgtEl>
                                        <p:attrNameLst>
                                          <p:attrName>ppt_x</p:attrName>
                                        </p:attrNameLst>
                                      </p:cBhvr>
                                      <p:tavLst>
                                        <p:tav tm="0">
                                          <p:val>
                                            <p:strVal val="1+#ppt_w/2"/>
                                          </p:val>
                                        </p:tav>
                                        <p:tav tm="100000">
                                          <p:val>
                                            <p:strVal val="#ppt_x"/>
                                          </p:val>
                                        </p:tav>
                                      </p:tavLst>
                                    </p:anim>
                                    <p:anim calcmode="lin" valueType="num">
                                      <p:cBhvr additive="base">
                                        <p:cTn id="19" dur="500" fill="hold"/>
                                        <p:tgtEl>
                                          <p:spTgt spid="22"/>
                                        </p:tgtEl>
                                        <p:attrNameLst>
                                          <p:attrName>ppt_y</p:attrName>
                                        </p:attrNameLst>
                                      </p:cBhvr>
                                      <p:tavLst>
                                        <p:tav tm="0">
                                          <p:val>
                                            <p:strVal val="#ppt_y"/>
                                          </p:val>
                                        </p:tav>
                                        <p:tav tm="100000">
                                          <p:val>
                                            <p:strVal val="#ppt_y"/>
                                          </p:val>
                                        </p:tav>
                                      </p:tavLst>
                                    </p:anim>
                                  </p:childTnLst>
                                </p:cTn>
                              </p:par>
                            </p:childTnLst>
                          </p:cTn>
                        </p:par>
                        <p:par>
                          <p:cTn id="20" fill="hold">
                            <p:stCondLst>
                              <p:cond delay="1200"/>
                            </p:stCondLst>
                            <p:childTnLst>
                              <p:par>
                                <p:cTn id="21" presetID="53" presetClass="entr" presetSubtype="16"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descr="D:\desktop\543e6e270501c.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5932" y="2700500"/>
            <a:ext cx="2612376" cy="1743761"/>
          </a:xfrm>
          <a:prstGeom prst="rect">
            <a:avLst/>
          </a:prstGeom>
          <a:ln>
            <a:noFill/>
          </a:ln>
          <a:effectLst/>
        </p:spPr>
      </p:pic>
      <p:sp>
        <p:nvSpPr>
          <p:cNvPr id="19" name="圆角矩形 18"/>
          <p:cNvSpPr/>
          <p:nvPr/>
        </p:nvSpPr>
        <p:spPr>
          <a:xfrm>
            <a:off x="3532414" y="844101"/>
            <a:ext cx="5127171" cy="588703"/>
          </a:xfrm>
          <a:prstGeom prst="roundRect">
            <a:avLst>
              <a:gd name="adj" fmla="val 10788"/>
            </a:avLst>
          </a:prstGeom>
          <a:gradFill>
            <a:gsLst>
              <a:gs pos="48000">
                <a:srgbClr val="49C1AD"/>
              </a:gs>
              <a:gs pos="0">
                <a:srgbClr val="00B0F0"/>
              </a:gs>
              <a:gs pos="100000">
                <a:srgbClr val="A8CF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itchFamily="34" charset="-122"/>
                <a:ea typeface="微软雅黑" pitchFamily="34" charset="-122"/>
              </a:rPr>
              <a:t>主 要 工 作 内 容 </a:t>
            </a:r>
            <a:r>
              <a:rPr lang="en-US" altLang="zh-CN" sz="2400" b="1" dirty="0">
                <a:solidFill>
                  <a:schemeClr val="bg1"/>
                </a:solidFill>
                <a:latin typeface="微软雅黑" pitchFamily="34" charset="-122"/>
                <a:ea typeface="微软雅黑" pitchFamily="34" charset="-122"/>
              </a:rPr>
              <a:t>[1]</a:t>
            </a:r>
            <a:endParaRPr lang="zh-CN" altLang="en-US" sz="3200" b="1" dirty="0">
              <a:solidFill>
                <a:schemeClr val="bg1"/>
              </a:solidFill>
              <a:latin typeface="微软雅黑" pitchFamily="34" charset="-122"/>
              <a:ea typeface="微软雅黑" pitchFamily="34" charset="-122"/>
            </a:endParaRPr>
          </a:p>
        </p:txBody>
      </p:sp>
      <p:sp>
        <p:nvSpPr>
          <p:cNvPr id="21" name="椭圆 20"/>
          <p:cNvSpPr/>
          <p:nvPr/>
        </p:nvSpPr>
        <p:spPr>
          <a:xfrm>
            <a:off x="3951514" y="1917495"/>
            <a:ext cx="2144486" cy="1192485"/>
          </a:xfrm>
          <a:prstGeom prst="ellipse">
            <a:avLst/>
          </a:prstGeom>
          <a:solidFill>
            <a:srgbClr val="00B0F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bIns="46800" rtlCol="0" anchor="ctr"/>
          <a:lstStyle/>
          <a:p>
            <a:pPr algn="ctr"/>
            <a:r>
              <a:rPr lang="zh-CN" altLang="en-US" sz="2800" b="1" dirty="0">
                <a:solidFill>
                  <a:schemeClr val="bg1"/>
                </a:solidFill>
                <a:latin typeface="微软雅黑" pitchFamily="34" charset="-122"/>
                <a:ea typeface="微软雅黑" pitchFamily="34" charset="-122"/>
              </a:rPr>
              <a:t>主要开发</a:t>
            </a:r>
            <a:endParaRPr lang="en-US" altLang="zh-CN" sz="2800" b="1" dirty="0">
              <a:solidFill>
                <a:schemeClr val="bg1"/>
              </a:solidFill>
              <a:latin typeface="微软雅黑" pitchFamily="34" charset="-122"/>
              <a:ea typeface="微软雅黑" pitchFamily="34" charset="-122"/>
            </a:endParaRPr>
          </a:p>
          <a:p>
            <a:pPr algn="ctr"/>
            <a:r>
              <a:rPr lang="zh-CN" altLang="en-US" sz="2800" b="1" dirty="0">
                <a:solidFill>
                  <a:schemeClr val="bg1"/>
                </a:solidFill>
                <a:latin typeface="微软雅黑" pitchFamily="34" charset="-122"/>
                <a:ea typeface="微软雅黑" pitchFamily="34" charset="-122"/>
              </a:rPr>
              <a:t>过程</a:t>
            </a:r>
            <a:endParaRPr lang="zh-CN" altLang="en-US" sz="2000" b="1" dirty="0">
              <a:solidFill>
                <a:schemeClr val="bg1"/>
              </a:solidFill>
              <a:latin typeface="微软雅黑" pitchFamily="34" charset="-122"/>
              <a:ea typeface="微软雅黑" pitchFamily="34" charset="-122"/>
            </a:endParaRPr>
          </a:p>
        </p:txBody>
      </p:sp>
      <p:sp>
        <p:nvSpPr>
          <p:cNvPr id="22" name="TextBox 21"/>
          <p:cNvSpPr txBox="1"/>
          <p:nvPr/>
        </p:nvSpPr>
        <p:spPr>
          <a:xfrm>
            <a:off x="6274832" y="1669843"/>
            <a:ext cx="4948339" cy="2053896"/>
          </a:xfrm>
          <a:prstGeom prst="rect">
            <a:avLst/>
          </a:prstGeom>
          <a:noFill/>
        </p:spPr>
        <p:txBody>
          <a:bodyPr wrap="square" rtlCol="0">
            <a:spAutoFit/>
          </a:bodyPr>
          <a:lstStyle/>
          <a:p>
            <a:pPr algn="just">
              <a:lnSpc>
                <a:spcPct val="130000"/>
              </a:lnSpc>
            </a:pPr>
            <a:r>
              <a:rPr lang="en-US" altLang="zh-CN" sz="2000" b="1" dirty="0">
                <a:solidFill>
                  <a:schemeClr val="tx1">
                    <a:lumMod val="75000"/>
                    <a:lumOff val="25000"/>
                  </a:schemeClr>
                </a:solidFill>
                <a:latin typeface="微软雅黑" pitchFamily="34" charset="-122"/>
                <a:ea typeface="微软雅黑" pitchFamily="34" charset="-122"/>
              </a:rPr>
              <a:t>1</a:t>
            </a:r>
            <a:r>
              <a:rPr lang="zh-CN" altLang="en-US" sz="2000" b="1" dirty="0">
                <a:solidFill>
                  <a:schemeClr val="tx1">
                    <a:lumMod val="75000"/>
                    <a:lumOff val="25000"/>
                  </a:schemeClr>
                </a:solidFill>
                <a:latin typeface="微软雅黑" pitchFamily="34" charset="-122"/>
                <a:ea typeface="微软雅黑" pitchFamily="34" charset="-122"/>
              </a:rPr>
              <a:t>、项目的提出和介绍</a:t>
            </a:r>
            <a:endParaRPr lang="en-US" altLang="zh-CN" sz="2000" b="1" dirty="0">
              <a:solidFill>
                <a:schemeClr val="tx1">
                  <a:lumMod val="75000"/>
                  <a:lumOff val="25000"/>
                </a:schemeClr>
              </a:solidFill>
              <a:latin typeface="微软雅黑" pitchFamily="34" charset="-122"/>
              <a:ea typeface="微软雅黑" pitchFamily="34" charset="-122"/>
            </a:endParaRPr>
          </a:p>
          <a:p>
            <a:pPr algn="just">
              <a:lnSpc>
                <a:spcPct val="130000"/>
              </a:lnSpc>
            </a:pPr>
            <a:r>
              <a:rPr lang="en-US" altLang="zh-CN" sz="2000" b="1" dirty="0">
                <a:solidFill>
                  <a:schemeClr val="tx1">
                    <a:lumMod val="75000"/>
                    <a:lumOff val="25000"/>
                  </a:schemeClr>
                </a:solidFill>
                <a:latin typeface="微软雅黑" pitchFamily="34" charset="-122"/>
                <a:ea typeface="微软雅黑" pitchFamily="34" charset="-122"/>
              </a:rPr>
              <a:t>2</a:t>
            </a:r>
            <a:r>
              <a:rPr lang="zh-CN" altLang="en-US" sz="2000" b="1" dirty="0">
                <a:solidFill>
                  <a:schemeClr val="tx1">
                    <a:lumMod val="75000"/>
                    <a:lumOff val="25000"/>
                  </a:schemeClr>
                </a:solidFill>
                <a:latin typeface="微软雅黑" pitchFamily="34" charset="-122"/>
                <a:ea typeface="微软雅黑" pitchFamily="34" charset="-122"/>
              </a:rPr>
              <a:t>、项目计划安排和修订</a:t>
            </a:r>
            <a:endParaRPr lang="en-US" altLang="zh-CN" sz="2000" b="1" dirty="0">
              <a:solidFill>
                <a:schemeClr val="tx1">
                  <a:lumMod val="75000"/>
                  <a:lumOff val="25000"/>
                </a:schemeClr>
              </a:solidFill>
              <a:latin typeface="微软雅黑" pitchFamily="34" charset="-122"/>
              <a:ea typeface="微软雅黑" pitchFamily="34" charset="-122"/>
            </a:endParaRPr>
          </a:p>
          <a:p>
            <a:pPr algn="just">
              <a:lnSpc>
                <a:spcPct val="130000"/>
              </a:lnSpc>
            </a:pPr>
            <a:r>
              <a:rPr lang="en-US" altLang="zh-CN" sz="2000" b="1" dirty="0">
                <a:solidFill>
                  <a:schemeClr val="tx1">
                    <a:lumMod val="75000"/>
                    <a:lumOff val="25000"/>
                  </a:schemeClr>
                </a:solidFill>
                <a:latin typeface="微软雅黑" pitchFamily="34" charset="-122"/>
                <a:ea typeface="微软雅黑" pitchFamily="34" charset="-122"/>
              </a:rPr>
              <a:t>3</a:t>
            </a:r>
            <a:r>
              <a:rPr lang="zh-CN" altLang="en-US" sz="2000" b="1" dirty="0">
                <a:solidFill>
                  <a:schemeClr val="tx1">
                    <a:lumMod val="75000"/>
                    <a:lumOff val="25000"/>
                  </a:schemeClr>
                </a:solidFill>
                <a:latin typeface="微软雅黑" pitchFamily="34" charset="-122"/>
                <a:ea typeface="微软雅黑" pitchFamily="34" charset="-122"/>
              </a:rPr>
              <a:t>、可行性分析报告和需求分析报告的撰写</a:t>
            </a:r>
            <a:endParaRPr lang="en-US" altLang="zh-CN" sz="2000" b="1" dirty="0">
              <a:solidFill>
                <a:schemeClr val="tx1">
                  <a:lumMod val="75000"/>
                  <a:lumOff val="25000"/>
                </a:schemeClr>
              </a:solidFill>
              <a:latin typeface="微软雅黑" pitchFamily="34" charset="-122"/>
              <a:ea typeface="微软雅黑" pitchFamily="34" charset="-122"/>
            </a:endParaRPr>
          </a:p>
          <a:p>
            <a:pPr algn="just">
              <a:lnSpc>
                <a:spcPct val="130000"/>
              </a:lnSpc>
            </a:pPr>
            <a:r>
              <a:rPr lang="en-US" altLang="zh-CN" sz="2000" b="1" dirty="0">
                <a:solidFill>
                  <a:schemeClr val="tx1">
                    <a:lumMod val="75000"/>
                    <a:lumOff val="25000"/>
                  </a:schemeClr>
                </a:solidFill>
                <a:latin typeface="微软雅黑" pitchFamily="34" charset="-122"/>
                <a:ea typeface="微软雅黑" pitchFamily="34" charset="-122"/>
              </a:rPr>
              <a:t>4</a:t>
            </a:r>
            <a:r>
              <a:rPr lang="zh-CN" altLang="en-US" sz="2000" b="1" dirty="0">
                <a:solidFill>
                  <a:schemeClr val="tx1">
                    <a:lumMod val="75000"/>
                    <a:lumOff val="25000"/>
                  </a:schemeClr>
                </a:solidFill>
                <a:latin typeface="微软雅黑" pitchFamily="34" charset="-122"/>
                <a:ea typeface="微软雅黑" pitchFamily="34" charset="-122"/>
              </a:rPr>
              <a:t>、总体设计报告和详细设计报告的撰写</a:t>
            </a:r>
            <a:endParaRPr lang="en-US" altLang="zh-CN" sz="2000" b="1" dirty="0">
              <a:solidFill>
                <a:schemeClr val="tx1">
                  <a:lumMod val="75000"/>
                  <a:lumOff val="25000"/>
                </a:schemeClr>
              </a:solidFill>
              <a:latin typeface="微软雅黑" pitchFamily="34" charset="-122"/>
              <a:ea typeface="微软雅黑" pitchFamily="34" charset="-122"/>
            </a:endParaRPr>
          </a:p>
          <a:p>
            <a:pPr algn="just">
              <a:lnSpc>
                <a:spcPct val="130000"/>
              </a:lnSpc>
            </a:pPr>
            <a:r>
              <a:rPr lang="en-US" altLang="zh-CN" sz="2000" b="1" dirty="0">
                <a:solidFill>
                  <a:schemeClr val="tx1">
                    <a:lumMod val="75000"/>
                    <a:lumOff val="25000"/>
                  </a:schemeClr>
                </a:solidFill>
                <a:latin typeface="微软雅黑" pitchFamily="34" charset="-122"/>
                <a:ea typeface="微软雅黑" pitchFamily="34" charset="-122"/>
              </a:rPr>
              <a:t>5</a:t>
            </a:r>
            <a:r>
              <a:rPr lang="zh-CN" altLang="en-US" sz="2000" b="1" dirty="0">
                <a:solidFill>
                  <a:schemeClr val="tx1">
                    <a:lumMod val="75000"/>
                    <a:lumOff val="25000"/>
                  </a:schemeClr>
                </a:solidFill>
                <a:latin typeface="微软雅黑" pitchFamily="34" charset="-122"/>
                <a:ea typeface="微软雅黑" pitchFamily="34" charset="-122"/>
              </a:rPr>
              <a:t>、系统测试报告的撰写和项目评审总结</a:t>
            </a:r>
          </a:p>
        </p:txBody>
      </p:sp>
      <p:sp>
        <p:nvSpPr>
          <p:cNvPr id="23" name="椭圆 22"/>
          <p:cNvSpPr/>
          <p:nvPr/>
        </p:nvSpPr>
        <p:spPr>
          <a:xfrm>
            <a:off x="3951514" y="4485780"/>
            <a:ext cx="2144486" cy="1192485"/>
          </a:xfrm>
          <a:prstGeom prst="ellipse">
            <a:avLst/>
          </a:prstGeom>
          <a:solidFill>
            <a:srgbClr val="A8CF38"/>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bIns="46800" rtlCol="0" anchor="ctr"/>
          <a:lstStyle/>
          <a:p>
            <a:pPr algn="ctr"/>
            <a:r>
              <a:rPr lang="zh-CN" altLang="en-US" sz="2800" b="1" dirty="0">
                <a:solidFill>
                  <a:schemeClr val="bg1"/>
                </a:solidFill>
                <a:latin typeface="微软雅黑" pitchFamily="34" charset="-122"/>
                <a:ea typeface="微软雅黑" pitchFamily="34" charset="-122"/>
              </a:rPr>
              <a:t>主要文档</a:t>
            </a:r>
            <a:endParaRPr lang="en-US" altLang="zh-CN" sz="2800" b="1" dirty="0">
              <a:solidFill>
                <a:schemeClr val="bg1"/>
              </a:solidFill>
              <a:latin typeface="微软雅黑" pitchFamily="34" charset="-122"/>
              <a:ea typeface="微软雅黑" pitchFamily="34" charset="-122"/>
            </a:endParaRPr>
          </a:p>
          <a:p>
            <a:pPr algn="ctr"/>
            <a:r>
              <a:rPr lang="zh-CN" altLang="en-US" sz="2800" b="1" dirty="0">
                <a:solidFill>
                  <a:schemeClr val="bg1"/>
                </a:solidFill>
                <a:latin typeface="微软雅黑" pitchFamily="34" charset="-122"/>
                <a:ea typeface="微软雅黑" pitchFamily="34" charset="-122"/>
              </a:rPr>
              <a:t>建立</a:t>
            </a:r>
          </a:p>
        </p:txBody>
      </p:sp>
      <p:sp>
        <p:nvSpPr>
          <p:cNvPr id="24" name="TextBox 23"/>
          <p:cNvSpPr txBox="1"/>
          <p:nvPr/>
        </p:nvSpPr>
        <p:spPr>
          <a:xfrm>
            <a:off x="6274832" y="4255129"/>
            <a:ext cx="5764768" cy="1653786"/>
          </a:xfrm>
          <a:prstGeom prst="rect">
            <a:avLst/>
          </a:prstGeom>
          <a:noFill/>
        </p:spPr>
        <p:txBody>
          <a:bodyPr wrap="square" rtlCol="0">
            <a:spAutoFit/>
          </a:bodyPr>
          <a:lstStyle/>
          <a:p>
            <a:pPr algn="just">
              <a:lnSpc>
                <a:spcPct val="130000"/>
              </a:lnSpc>
            </a:pPr>
            <a:r>
              <a:rPr lang="en-US" altLang="zh-CN" sz="2000" b="1" dirty="0">
                <a:solidFill>
                  <a:schemeClr val="tx1">
                    <a:lumMod val="75000"/>
                    <a:lumOff val="25000"/>
                  </a:schemeClr>
                </a:solidFill>
                <a:latin typeface="微软雅黑" pitchFamily="34" charset="-122"/>
                <a:ea typeface="微软雅黑" pitchFamily="34" charset="-122"/>
              </a:rPr>
              <a:t>1</a:t>
            </a:r>
            <a:r>
              <a:rPr lang="zh-CN" altLang="en-US" sz="2000" b="1" dirty="0">
                <a:solidFill>
                  <a:schemeClr val="tx1">
                    <a:lumMod val="75000"/>
                    <a:lumOff val="25000"/>
                  </a:schemeClr>
                </a:solidFill>
                <a:latin typeface="微软雅黑" pitchFamily="34" charset="-122"/>
                <a:ea typeface="微软雅黑" pitchFamily="34" charset="-122"/>
              </a:rPr>
              <a:t>、软件项目提出和简介     </a:t>
            </a:r>
            <a:r>
              <a:rPr lang="en-US" altLang="zh-CN" sz="2000" b="1" dirty="0">
                <a:solidFill>
                  <a:schemeClr val="tx1">
                    <a:lumMod val="75000"/>
                    <a:lumOff val="25000"/>
                  </a:schemeClr>
                </a:solidFill>
                <a:latin typeface="微软雅黑" pitchFamily="34" charset="-122"/>
                <a:ea typeface="微软雅黑" pitchFamily="34" charset="-122"/>
              </a:rPr>
              <a:t>2</a:t>
            </a:r>
            <a:r>
              <a:rPr lang="zh-CN" altLang="en-US" sz="2000" b="1" dirty="0">
                <a:solidFill>
                  <a:schemeClr val="tx1">
                    <a:lumMod val="75000"/>
                    <a:lumOff val="25000"/>
                  </a:schemeClr>
                </a:solidFill>
                <a:latin typeface="微软雅黑" pitchFamily="34" charset="-122"/>
                <a:ea typeface="微软雅黑" pitchFamily="34" charset="-122"/>
              </a:rPr>
              <a:t>、软件项目计划</a:t>
            </a:r>
            <a:endParaRPr lang="en-US" altLang="zh-CN" sz="2000" b="1" dirty="0">
              <a:solidFill>
                <a:schemeClr val="tx1">
                  <a:lumMod val="75000"/>
                  <a:lumOff val="25000"/>
                </a:schemeClr>
              </a:solidFill>
              <a:latin typeface="微软雅黑" pitchFamily="34" charset="-122"/>
              <a:ea typeface="微软雅黑" pitchFamily="34" charset="-122"/>
            </a:endParaRPr>
          </a:p>
          <a:p>
            <a:pPr algn="just">
              <a:lnSpc>
                <a:spcPct val="130000"/>
              </a:lnSpc>
            </a:pPr>
            <a:r>
              <a:rPr lang="en-US" altLang="zh-CN" sz="2000" b="1" dirty="0">
                <a:solidFill>
                  <a:schemeClr val="tx1">
                    <a:lumMod val="75000"/>
                    <a:lumOff val="25000"/>
                  </a:schemeClr>
                </a:solidFill>
                <a:latin typeface="微软雅黑" pitchFamily="34" charset="-122"/>
                <a:ea typeface="微软雅黑" pitchFamily="34" charset="-122"/>
              </a:rPr>
              <a:t>3</a:t>
            </a:r>
            <a:r>
              <a:rPr lang="zh-CN" altLang="en-US" sz="2000" b="1" dirty="0">
                <a:solidFill>
                  <a:schemeClr val="tx1">
                    <a:lumMod val="75000"/>
                    <a:lumOff val="25000"/>
                  </a:schemeClr>
                </a:solidFill>
                <a:latin typeface="微软雅黑" pitchFamily="34" charset="-122"/>
                <a:ea typeface="微软雅黑" pitchFamily="34" charset="-122"/>
              </a:rPr>
              <a:t>、软件可行性分析报告</a:t>
            </a:r>
            <a:r>
              <a:rPr lang="en-US" altLang="zh-CN" sz="2000" b="1" dirty="0">
                <a:solidFill>
                  <a:schemeClr val="tx1">
                    <a:lumMod val="75000"/>
                    <a:lumOff val="25000"/>
                  </a:schemeClr>
                </a:solidFill>
                <a:latin typeface="微软雅黑" pitchFamily="34" charset="-122"/>
                <a:ea typeface="微软雅黑" pitchFamily="34" charset="-122"/>
              </a:rPr>
              <a:t>     4</a:t>
            </a:r>
            <a:r>
              <a:rPr lang="zh-CN" altLang="en-US" sz="2000" b="1" dirty="0">
                <a:solidFill>
                  <a:schemeClr val="tx1">
                    <a:lumMod val="75000"/>
                    <a:lumOff val="25000"/>
                  </a:schemeClr>
                </a:solidFill>
                <a:latin typeface="微软雅黑" pitchFamily="34" charset="-122"/>
                <a:ea typeface="微软雅黑" pitchFamily="34" charset="-122"/>
              </a:rPr>
              <a:t>、软件需求分析报告</a:t>
            </a:r>
            <a:endParaRPr lang="en-US" altLang="zh-CN" sz="2000" b="1" dirty="0">
              <a:solidFill>
                <a:schemeClr val="tx1">
                  <a:lumMod val="75000"/>
                  <a:lumOff val="25000"/>
                </a:schemeClr>
              </a:solidFill>
              <a:latin typeface="微软雅黑" pitchFamily="34" charset="-122"/>
              <a:ea typeface="微软雅黑" pitchFamily="34" charset="-122"/>
            </a:endParaRPr>
          </a:p>
          <a:p>
            <a:pPr algn="just">
              <a:lnSpc>
                <a:spcPct val="130000"/>
              </a:lnSpc>
            </a:pPr>
            <a:r>
              <a:rPr lang="en-US" altLang="zh-CN" sz="2000" b="1" dirty="0">
                <a:solidFill>
                  <a:schemeClr val="tx1">
                    <a:lumMod val="75000"/>
                    <a:lumOff val="25000"/>
                  </a:schemeClr>
                </a:solidFill>
                <a:latin typeface="微软雅黑" pitchFamily="34" charset="-122"/>
                <a:ea typeface="微软雅黑" pitchFamily="34" charset="-122"/>
              </a:rPr>
              <a:t>5</a:t>
            </a:r>
            <a:r>
              <a:rPr lang="zh-CN" altLang="en-US" sz="2000" b="1" dirty="0">
                <a:solidFill>
                  <a:schemeClr val="tx1">
                    <a:lumMod val="75000"/>
                    <a:lumOff val="25000"/>
                  </a:schemeClr>
                </a:solidFill>
                <a:latin typeface="微软雅黑" pitchFamily="34" charset="-122"/>
                <a:ea typeface="微软雅黑" pitchFamily="34" charset="-122"/>
              </a:rPr>
              <a:t>、软件总体设计报告</a:t>
            </a:r>
            <a:r>
              <a:rPr lang="en-US" altLang="zh-CN" sz="2000" b="1" dirty="0">
                <a:solidFill>
                  <a:schemeClr val="tx1">
                    <a:lumMod val="75000"/>
                    <a:lumOff val="25000"/>
                  </a:schemeClr>
                </a:solidFill>
                <a:latin typeface="微软雅黑" pitchFamily="34" charset="-122"/>
                <a:ea typeface="微软雅黑" pitchFamily="34" charset="-122"/>
              </a:rPr>
              <a:t>        6</a:t>
            </a:r>
            <a:r>
              <a:rPr lang="zh-CN" altLang="en-US" sz="2000" b="1" dirty="0">
                <a:solidFill>
                  <a:schemeClr val="tx1">
                    <a:lumMod val="75000"/>
                    <a:lumOff val="25000"/>
                  </a:schemeClr>
                </a:solidFill>
                <a:latin typeface="微软雅黑" pitchFamily="34" charset="-122"/>
                <a:ea typeface="微软雅黑" pitchFamily="34" charset="-122"/>
              </a:rPr>
              <a:t>、软件详细设计报告</a:t>
            </a:r>
            <a:endParaRPr lang="en-US" altLang="zh-CN" sz="2000" b="1" dirty="0">
              <a:solidFill>
                <a:schemeClr val="tx1">
                  <a:lumMod val="75000"/>
                  <a:lumOff val="25000"/>
                </a:schemeClr>
              </a:solidFill>
              <a:latin typeface="微软雅黑" pitchFamily="34" charset="-122"/>
              <a:ea typeface="微软雅黑" pitchFamily="34" charset="-122"/>
            </a:endParaRPr>
          </a:p>
          <a:p>
            <a:pPr algn="just">
              <a:lnSpc>
                <a:spcPct val="130000"/>
              </a:lnSpc>
            </a:pPr>
            <a:r>
              <a:rPr lang="en-US" altLang="zh-CN" sz="2000" b="1" dirty="0">
                <a:solidFill>
                  <a:schemeClr val="tx1">
                    <a:lumMod val="75000"/>
                    <a:lumOff val="25000"/>
                  </a:schemeClr>
                </a:solidFill>
                <a:latin typeface="微软雅黑" pitchFamily="34" charset="-122"/>
                <a:ea typeface="微软雅黑" pitchFamily="34" charset="-122"/>
              </a:rPr>
              <a:t>7</a:t>
            </a:r>
            <a:r>
              <a:rPr lang="zh-CN" altLang="en-US" sz="2000" b="1" dirty="0">
                <a:solidFill>
                  <a:schemeClr val="tx1">
                    <a:lumMod val="75000"/>
                    <a:lumOff val="25000"/>
                  </a:schemeClr>
                </a:solidFill>
                <a:latin typeface="微软雅黑" pitchFamily="34" charset="-122"/>
                <a:ea typeface="微软雅黑" pitchFamily="34" charset="-122"/>
              </a:rPr>
              <a:t>、软件测试报告</a:t>
            </a:r>
            <a:r>
              <a:rPr lang="en-US" altLang="zh-CN" sz="2000" b="1" dirty="0">
                <a:solidFill>
                  <a:schemeClr val="tx1">
                    <a:lumMod val="75000"/>
                    <a:lumOff val="25000"/>
                  </a:schemeClr>
                </a:solidFill>
                <a:latin typeface="微软雅黑" pitchFamily="34" charset="-122"/>
                <a:ea typeface="微软雅黑" pitchFamily="34" charset="-122"/>
              </a:rPr>
              <a:t>               8</a:t>
            </a:r>
            <a:r>
              <a:rPr lang="zh-CN" altLang="en-US" sz="2000" b="1" dirty="0">
                <a:solidFill>
                  <a:schemeClr val="tx1">
                    <a:lumMod val="75000"/>
                    <a:lumOff val="25000"/>
                  </a:schemeClr>
                </a:solidFill>
                <a:latin typeface="微软雅黑" pitchFamily="34" charset="-122"/>
                <a:ea typeface="微软雅黑" pitchFamily="34" charset="-122"/>
              </a:rPr>
              <a:t>、项目总结报告</a:t>
            </a:r>
          </a:p>
        </p:txBody>
      </p:sp>
      <p:sp>
        <p:nvSpPr>
          <p:cNvPr id="13" name="TextBox 13">
            <a:extLst>
              <a:ext uri="{FF2B5EF4-FFF2-40B4-BE49-F238E27FC236}">
                <a16:creationId xmlns:a16="http://schemas.microsoft.com/office/drawing/2014/main" id="{572967A9-CA21-4D76-9983-77FFFF23DF76}"/>
              </a:ext>
            </a:extLst>
          </p:cNvPr>
          <p:cNvSpPr txBox="1"/>
          <p:nvPr/>
        </p:nvSpPr>
        <p:spPr>
          <a:xfrm>
            <a:off x="490405" y="245105"/>
            <a:ext cx="3024555" cy="584775"/>
          </a:xfrm>
          <a:prstGeom prst="rect">
            <a:avLst/>
          </a:prstGeom>
          <a:noFill/>
        </p:spPr>
        <p:txBody>
          <a:bodyPr wrap="square" rtlCol="0">
            <a:spAutoFit/>
          </a:bodyPr>
          <a:lstStyle/>
          <a:p>
            <a:r>
              <a:rPr lang="zh-CN" altLang="en-US" sz="3200" dirty="0">
                <a:solidFill>
                  <a:srgbClr val="00B0F0"/>
                </a:solidFill>
                <a:latin typeface="HelveticaNeueLT Pro 67 MdCn" pitchFamily="34" charset="0"/>
                <a:ea typeface="微软雅黑" pitchFamily="34" charset="-122"/>
              </a:rPr>
              <a:t>项 目 概 述</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77520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ppt_w</p:attrName>
                                        </p:attrNameLst>
                                      </p:cBhvr>
                                      <p:tavLst>
                                        <p:tav tm="0">
                                          <p:val>
                                            <p:fltVal val="0"/>
                                          </p:val>
                                        </p:tav>
                                        <p:tav tm="100000">
                                          <p:val>
                                            <p:strVal val="#ppt_w"/>
                                          </p:val>
                                        </p:tav>
                                      </p:tavLst>
                                    </p:anim>
                                    <p:anim calcmode="lin" valueType="num">
                                      <p:cBhvr>
                                        <p:cTn id="14" dur="500" fill="hold"/>
                                        <p:tgtEl>
                                          <p:spTgt spid="19"/>
                                        </p:tgtEl>
                                        <p:attrNameLst>
                                          <p:attrName>ppt_h</p:attrName>
                                        </p:attrNameLst>
                                      </p:cBhvr>
                                      <p:tavLst>
                                        <p:tav tm="0">
                                          <p:val>
                                            <p:fltVal val="0"/>
                                          </p:val>
                                        </p:tav>
                                        <p:tav tm="100000">
                                          <p:val>
                                            <p:strVal val="#ppt_h"/>
                                          </p:val>
                                        </p:tav>
                                      </p:tavLst>
                                    </p:anim>
                                    <p:animEffect transition="in" filter="fade">
                                      <p:cBhvr>
                                        <p:cTn id="15" dur="500"/>
                                        <p:tgtEl>
                                          <p:spTgt spid="19"/>
                                        </p:tgtEl>
                                      </p:cBhvr>
                                    </p:animEffect>
                                  </p:childTnLst>
                                </p:cTn>
                              </p:par>
                              <p:par>
                                <p:cTn id="16" presetID="23" presetClass="entr" presetSubtype="528" fill="hold" nodeType="withEffect">
                                  <p:stCondLst>
                                    <p:cond delay="300"/>
                                  </p:stCondLst>
                                  <p:childTnLst>
                                    <p:set>
                                      <p:cBhvr>
                                        <p:cTn id="17" dur="1" fill="hold">
                                          <p:stCondLst>
                                            <p:cond delay="0"/>
                                          </p:stCondLst>
                                        </p:cTn>
                                        <p:tgtEl>
                                          <p:spTgt spid="17"/>
                                        </p:tgtEl>
                                        <p:attrNameLst>
                                          <p:attrName>style.visibility</p:attrName>
                                        </p:attrNameLst>
                                      </p:cBhvr>
                                      <p:to>
                                        <p:strVal val="visible"/>
                                      </p:to>
                                    </p:set>
                                    <p:anim calcmode="lin" valueType="num">
                                      <p:cBhvr>
                                        <p:cTn id="18" dur="500" fill="hold"/>
                                        <p:tgtEl>
                                          <p:spTgt spid="17"/>
                                        </p:tgtEl>
                                        <p:attrNameLst>
                                          <p:attrName>ppt_w</p:attrName>
                                        </p:attrNameLst>
                                      </p:cBhvr>
                                      <p:tavLst>
                                        <p:tav tm="0">
                                          <p:val>
                                            <p:fltVal val="0"/>
                                          </p:val>
                                        </p:tav>
                                        <p:tav tm="100000">
                                          <p:val>
                                            <p:strVal val="#ppt_w"/>
                                          </p:val>
                                        </p:tav>
                                      </p:tavLst>
                                    </p:anim>
                                    <p:anim calcmode="lin" valueType="num">
                                      <p:cBhvr>
                                        <p:cTn id="19" dur="500" fill="hold"/>
                                        <p:tgtEl>
                                          <p:spTgt spid="17"/>
                                        </p:tgtEl>
                                        <p:attrNameLst>
                                          <p:attrName>ppt_h</p:attrName>
                                        </p:attrNameLst>
                                      </p:cBhvr>
                                      <p:tavLst>
                                        <p:tav tm="0">
                                          <p:val>
                                            <p:fltVal val="0"/>
                                          </p:val>
                                        </p:tav>
                                        <p:tav tm="100000">
                                          <p:val>
                                            <p:strVal val="#ppt_h"/>
                                          </p:val>
                                        </p:tav>
                                      </p:tavLst>
                                    </p:anim>
                                    <p:anim calcmode="lin" valueType="num">
                                      <p:cBhvr>
                                        <p:cTn id="20" dur="500" fill="hold"/>
                                        <p:tgtEl>
                                          <p:spTgt spid="17"/>
                                        </p:tgtEl>
                                        <p:attrNameLst>
                                          <p:attrName>ppt_x</p:attrName>
                                        </p:attrNameLst>
                                      </p:cBhvr>
                                      <p:tavLst>
                                        <p:tav tm="0">
                                          <p:val>
                                            <p:fltVal val="0.5"/>
                                          </p:val>
                                        </p:tav>
                                        <p:tav tm="100000">
                                          <p:val>
                                            <p:strVal val="#ppt_x"/>
                                          </p:val>
                                        </p:tav>
                                      </p:tavLst>
                                    </p:anim>
                                    <p:anim calcmode="lin" valueType="num">
                                      <p:cBhvr>
                                        <p:cTn id="21" dur="500" fill="hold"/>
                                        <p:tgtEl>
                                          <p:spTgt spid="17"/>
                                        </p:tgtEl>
                                        <p:attrNameLst>
                                          <p:attrName>ppt_y</p:attrName>
                                        </p:attrNameLst>
                                      </p:cBhvr>
                                      <p:tavLst>
                                        <p:tav tm="0">
                                          <p:val>
                                            <p:fltVal val="0.5"/>
                                          </p:val>
                                        </p:tav>
                                        <p:tav tm="100000">
                                          <p:val>
                                            <p:strVal val="#ppt_y"/>
                                          </p:val>
                                        </p:tav>
                                      </p:tavLst>
                                    </p:anim>
                                  </p:childTnLst>
                                </p:cTn>
                              </p:par>
                            </p:childTnLst>
                          </p:cTn>
                        </p:par>
                        <p:par>
                          <p:cTn id="22" fill="hold">
                            <p:stCondLst>
                              <p:cond delay="1300"/>
                            </p:stCondLst>
                            <p:childTnLst>
                              <p:par>
                                <p:cTn id="23" presetID="2" presetClass="entr" presetSubtype="2" accel="10000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1+#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par>
                                <p:cTn id="27" presetID="2" presetClass="entr" presetSubtype="2" accel="100000" fill="hold" grpId="0" nodeType="withEffect">
                                  <p:stCondLst>
                                    <p:cond delay="20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1+#ppt_w/2"/>
                                          </p:val>
                                        </p:tav>
                                        <p:tav tm="100000">
                                          <p:val>
                                            <p:strVal val="#ppt_x"/>
                                          </p:val>
                                        </p:tav>
                                      </p:tavLst>
                                    </p:anim>
                                    <p:anim calcmode="lin" valueType="num">
                                      <p:cBhvr additive="base">
                                        <p:cTn id="30" dur="500" fill="hold"/>
                                        <p:tgtEl>
                                          <p:spTgt spid="22"/>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2" presetClass="entr" presetSubtype="2" accel="100000"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fill="hold"/>
                                        <p:tgtEl>
                                          <p:spTgt spid="23"/>
                                        </p:tgtEl>
                                        <p:attrNameLst>
                                          <p:attrName>ppt_x</p:attrName>
                                        </p:attrNameLst>
                                      </p:cBhvr>
                                      <p:tavLst>
                                        <p:tav tm="0">
                                          <p:val>
                                            <p:strVal val="1+#ppt_w/2"/>
                                          </p:val>
                                        </p:tav>
                                        <p:tav tm="100000">
                                          <p:val>
                                            <p:strVal val="#ppt_x"/>
                                          </p:val>
                                        </p:tav>
                                      </p:tavLst>
                                    </p:anim>
                                    <p:anim calcmode="lin" valueType="num">
                                      <p:cBhvr additive="base">
                                        <p:cTn id="35" dur="500" fill="hold"/>
                                        <p:tgtEl>
                                          <p:spTgt spid="23"/>
                                        </p:tgtEl>
                                        <p:attrNameLst>
                                          <p:attrName>ppt_y</p:attrName>
                                        </p:attrNameLst>
                                      </p:cBhvr>
                                      <p:tavLst>
                                        <p:tav tm="0">
                                          <p:val>
                                            <p:strVal val="#ppt_y"/>
                                          </p:val>
                                        </p:tav>
                                        <p:tav tm="100000">
                                          <p:val>
                                            <p:strVal val="#ppt_y"/>
                                          </p:val>
                                        </p:tav>
                                      </p:tavLst>
                                    </p:anim>
                                  </p:childTnLst>
                                </p:cTn>
                              </p:par>
                              <p:par>
                                <p:cTn id="36" presetID="2" presetClass="entr" presetSubtype="2" accel="100000" fill="hold" grpId="0" nodeType="withEffect">
                                  <p:stCondLst>
                                    <p:cond delay="20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1+#ppt_w/2"/>
                                          </p:val>
                                        </p:tav>
                                        <p:tav tm="100000">
                                          <p:val>
                                            <p:strVal val="#ppt_x"/>
                                          </p:val>
                                        </p:tav>
                                      </p:tavLst>
                                    </p:anim>
                                    <p:anim calcmode="lin" valueType="num">
                                      <p:cBhvr additive="base">
                                        <p:cTn id="39"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p:bldP spid="23" grpId="0" animBg="1"/>
      <p:bldP spid="24" grpId="0"/>
      <p:bldP spid="1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3893</Words>
  <Application>Microsoft Office PowerPoint</Application>
  <PresentationFormat>宽屏</PresentationFormat>
  <Paragraphs>359</Paragraphs>
  <Slides>60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60</vt:i4>
      </vt:variant>
    </vt:vector>
  </HeadingPairs>
  <TitlesOfParts>
    <vt:vector size="71" baseType="lpstr">
      <vt:lpstr>HelveticaNeueLT Pro 67 MdCn</vt:lpstr>
      <vt:lpstr>等线</vt:lpstr>
      <vt:lpstr>等线 Light</vt:lpstr>
      <vt:lpstr>华文行楷</vt:lpstr>
      <vt:lpstr>华文楷体</vt:lpstr>
      <vt:lpstr>楷体</vt:lpstr>
      <vt:lpstr>宋体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 LX</dc:creator>
  <cp:lastModifiedBy>C LX</cp:lastModifiedBy>
  <cp:revision>52</cp:revision>
  <dcterms:created xsi:type="dcterms:W3CDTF">2020-10-24T16:19:11Z</dcterms:created>
  <dcterms:modified xsi:type="dcterms:W3CDTF">2020-11-01T02:00:10Z</dcterms:modified>
</cp:coreProperties>
</file>